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5" r:id="rId3"/>
    <p:sldId id="318" r:id="rId4"/>
    <p:sldId id="267" r:id="rId5"/>
    <p:sldId id="301" r:id="rId6"/>
    <p:sldId id="303" r:id="rId7"/>
    <p:sldId id="302" r:id="rId8"/>
    <p:sldId id="305" r:id="rId9"/>
    <p:sldId id="306" r:id="rId10"/>
    <p:sldId id="307" r:id="rId11"/>
    <p:sldId id="300" r:id="rId12"/>
    <p:sldId id="284" r:id="rId13"/>
    <p:sldId id="309" r:id="rId14"/>
    <p:sldId id="308" r:id="rId15"/>
    <p:sldId id="310" r:id="rId16"/>
    <p:sldId id="285" r:id="rId17"/>
    <p:sldId id="312" r:id="rId18"/>
    <p:sldId id="311" r:id="rId19"/>
    <p:sldId id="290" r:id="rId20"/>
    <p:sldId id="314" r:id="rId21"/>
    <p:sldId id="315" r:id="rId22"/>
    <p:sldId id="316" r:id="rId23"/>
    <p:sldId id="317" r:id="rId24"/>
    <p:sldId id="313"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900"/>
    <a:srgbClr val="9E7C00"/>
    <a:srgbClr val="E2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41"/>
    <p:restoredTop sz="94712"/>
  </p:normalViewPr>
  <p:slideViewPr>
    <p:cSldViewPr>
      <p:cViewPr varScale="1">
        <p:scale>
          <a:sx n="68" d="100"/>
          <a:sy n="68" d="100"/>
        </p:scale>
        <p:origin x="153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B8D5AB-DA6E-4C5D-A085-4249533DB28D}" type="datetimeFigureOut">
              <a:rPr lang="en-US" smtClean="0"/>
              <a:t>2/16/2019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AADE54-A7E8-4EBE-B3DC-7514AB22F76E}" type="slidenum">
              <a:rPr lang="en-US" smtClean="0"/>
              <a:t>‹#›</a:t>
            </a:fld>
            <a:endParaRPr lang="en-US"/>
          </a:p>
        </p:txBody>
      </p:sp>
    </p:spTree>
    <p:extLst>
      <p:ext uri="{BB962C8B-B14F-4D97-AF65-F5344CB8AC3E}">
        <p14:creationId xmlns:p14="http://schemas.microsoft.com/office/powerpoint/2010/main" val="3876045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a:ln/>
        </p:spPr>
      </p:sp>
      <p:sp>
        <p:nvSpPr>
          <p:cNvPr id="58371" name="Rectangle 3"/>
          <p:cNvSpPr>
            <a:spLocks noGrp="1"/>
          </p:cNvSpPr>
          <p:nvPr>
            <p:ph type="body" idx="1"/>
          </p:nvPr>
        </p:nvSpPr>
        <p:spPr/>
        <p:txBody>
          <a:bodyPr/>
          <a:lstStyle/>
          <a:p>
            <a:r>
              <a:rPr lang="en-US" altLang="en-US" dirty="0"/>
              <a:t>The methods (e.g. for testing hypotheses) are systematic, and different fields of knowledge</a:t>
            </a:r>
            <a:r>
              <a:rPr lang="en-US" altLang="en-US" baseline="0" dirty="0"/>
              <a:t> (e.g. climate science, chemistry or OB) develop different systems for what methods are acceptable.</a:t>
            </a:r>
          </a:p>
          <a:p>
            <a:r>
              <a:rPr lang="en-US" altLang="en-US" baseline="0" dirty="0"/>
              <a:t>What are acceptable methods in climate science?</a:t>
            </a:r>
          </a:p>
          <a:p>
            <a:r>
              <a:rPr lang="en-US" altLang="en-US" baseline="0" dirty="0"/>
              <a:t>OB?</a:t>
            </a:r>
            <a:endParaRPr lang="en-US" altLang="en-US" dirty="0"/>
          </a:p>
        </p:txBody>
      </p:sp>
    </p:spTree>
    <p:extLst>
      <p:ext uri="{BB962C8B-B14F-4D97-AF65-F5344CB8AC3E}">
        <p14:creationId xmlns:p14="http://schemas.microsoft.com/office/powerpoint/2010/main" val="1146754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48F78F3-2405-43FD-8E55-4D154DB89435}" type="datetimeFigureOut">
              <a:rPr lang="en-US"/>
              <a:pPr>
                <a:defRPr/>
              </a:pPr>
              <a:t>2/16/2019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A029375E-1A97-4DC0-B56C-25F64F1083DF}" type="slidenum">
              <a:rPr lang="en-US" altLang="en-US"/>
              <a:pPr/>
              <a:t>‹#›</a:t>
            </a:fld>
            <a:endParaRPr lang="en-US" altLang="en-US" dirty="0"/>
          </a:p>
        </p:txBody>
      </p:sp>
    </p:spTree>
    <p:extLst>
      <p:ext uri="{BB962C8B-B14F-4D97-AF65-F5344CB8AC3E}">
        <p14:creationId xmlns:p14="http://schemas.microsoft.com/office/powerpoint/2010/main" val="2088952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326137B-511E-400E-AB31-83B5B4C26919}" type="datetimeFigureOut">
              <a:rPr lang="en-US"/>
              <a:pPr>
                <a:defRPr/>
              </a:pPr>
              <a:t>2/16/2019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AC2B19CF-8EB4-47DF-AC2F-9CB97F007193}" type="slidenum">
              <a:rPr lang="en-US" altLang="en-US"/>
              <a:pPr/>
              <a:t>‹#›</a:t>
            </a:fld>
            <a:endParaRPr lang="en-US" altLang="en-US" dirty="0"/>
          </a:p>
        </p:txBody>
      </p:sp>
    </p:spTree>
    <p:extLst>
      <p:ext uri="{BB962C8B-B14F-4D97-AF65-F5344CB8AC3E}">
        <p14:creationId xmlns:p14="http://schemas.microsoft.com/office/powerpoint/2010/main" val="3255620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C040D6C-901D-4D91-8298-38E7FAFDEA0B}" type="datetimeFigureOut">
              <a:rPr lang="en-US"/>
              <a:pPr>
                <a:defRPr/>
              </a:pPr>
              <a:t>2/16/2019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B324460E-2B1D-4B2E-98FB-C5C15044C8ED}" type="slidenum">
              <a:rPr lang="en-US" altLang="en-US"/>
              <a:pPr/>
              <a:t>‹#›</a:t>
            </a:fld>
            <a:endParaRPr lang="en-US" altLang="en-US" dirty="0"/>
          </a:p>
        </p:txBody>
      </p:sp>
    </p:spTree>
    <p:extLst>
      <p:ext uri="{BB962C8B-B14F-4D97-AF65-F5344CB8AC3E}">
        <p14:creationId xmlns:p14="http://schemas.microsoft.com/office/powerpoint/2010/main" val="3138350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279AA4D-1C71-47E2-ADC0-6BFE2F7040F6}" type="datetimeFigureOut">
              <a:rPr lang="en-US"/>
              <a:pPr>
                <a:defRPr/>
              </a:pPr>
              <a:t>2/16/2019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B47E1BFE-ACEB-4A06-AF0C-868ED347493A}" type="slidenum">
              <a:rPr lang="en-US" altLang="en-US"/>
              <a:pPr/>
              <a:t>‹#›</a:t>
            </a:fld>
            <a:endParaRPr lang="en-US" altLang="en-US" dirty="0"/>
          </a:p>
        </p:txBody>
      </p:sp>
    </p:spTree>
    <p:extLst>
      <p:ext uri="{BB962C8B-B14F-4D97-AF65-F5344CB8AC3E}">
        <p14:creationId xmlns:p14="http://schemas.microsoft.com/office/powerpoint/2010/main" val="967985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9207243-9E52-41CA-831B-58EB03FA2BA9}" type="datetimeFigureOut">
              <a:rPr lang="en-US"/>
              <a:pPr>
                <a:defRPr/>
              </a:pPr>
              <a:t>2/16/2019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06902CCB-B540-41F1-A536-0504D158D293}" type="slidenum">
              <a:rPr lang="en-US" altLang="en-US"/>
              <a:pPr/>
              <a:t>‹#›</a:t>
            </a:fld>
            <a:endParaRPr lang="en-US" altLang="en-US" dirty="0"/>
          </a:p>
        </p:txBody>
      </p:sp>
    </p:spTree>
    <p:extLst>
      <p:ext uri="{BB962C8B-B14F-4D97-AF65-F5344CB8AC3E}">
        <p14:creationId xmlns:p14="http://schemas.microsoft.com/office/powerpoint/2010/main" val="68775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1EC79F0-2665-4D71-ADF4-99C51D8DD996}" type="datetimeFigureOut">
              <a:rPr lang="en-US"/>
              <a:pPr>
                <a:defRPr/>
              </a:pPr>
              <a:t>2/16/2019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E8DD95BD-08BE-4439-9410-4A8AAA984B56}" type="slidenum">
              <a:rPr lang="en-US" altLang="en-US"/>
              <a:pPr/>
              <a:t>‹#›</a:t>
            </a:fld>
            <a:endParaRPr lang="en-US" altLang="en-US" dirty="0"/>
          </a:p>
        </p:txBody>
      </p:sp>
    </p:spTree>
    <p:extLst>
      <p:ext uri="{BB962C8B-B14F-4D97-AF65-F5344CB8AC3E}">
        <p14:creationId xmlns:p14="http://schemas.microsoft.com/office/powerpoint/2010/main" val="1413097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CA13163-B26F-40D0-8B60-4E19ACE4D02D}" type="datetimeFigureOut">
              <a:rPr lang="en-US"/>
              <a:pPr>
                <a:defRPr/>
              </a:pPr>
              <a:t>2/16/2019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B2055BAF-06EE-4E2A-80BA-7656B12A39FF}" type="slidenum">
              <a:rPr lang="en-US" altLang="en-US"/>
              <a:pPr/>
              <a:t>‹#›</a:t>
            </a:fld>
            <a:endParaRPr lang="en-US" altLang="en-US" dirty="0"/>
          </a:p>
        </p:txBody>
      </p:sp>
    </p:spTree>
    <p:extLst>
      <p:ext uri="{BB962C8B-B14F-4D97-AF65-F5344CB8AC3E}">
        <p14:creationId xmlns:p14="http://schemas.microsoft.com/office/powerpoint/2010/main" val="811580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E02F30A-0EDD-47BD-A6B8-9B38986B3060}" type="datetimeFigureOut">
              <a:rPr lang="en-US"/>
              <a:pPr>
                <a:defRPr/>
              </a:pPr>
              <a:t>2/16/2019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EDF186B0-36D9-4C6C-B4C4-B9B781E99E1D}" type="slidenum">
              <a:rPr lang="en-US" altLang="en-US"/>
              <a:pPr/>
              <a:t>‹#›</a:t>
            </a:fld>
            <a:endParaRPr lang="en-US" altLang="en-US" dirty="0"/>
          </a:p>
        </p:txBody>
      </p:sp>
    </p:spTree>
    <p:extLst>
      <p:ext uri="{BB962C8B-B14F-4D97-AF65-F5344CB8AC3E}">
        <p14:creationId xmlns:p14="http://schemas.microsoft.com/office/powerpoint/2010/main" val="958897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246F510-9BDC-41B8-99CA-097B3715611A}" type="datetimeFigureOut">
              <a:rPr lang="en-US"/>
              <a:pPr>
                <a:defRPr/>
              </a:pPr>
              <a:t>2/16/2019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0D0B5C42-C0B8-4796-ABBB-6089ADC48A9E}" type="slidenum">
              <a:rPr lang="en-US" altLang="en-US"/>
              <a:pPr/>
              <a:t>‹#›</a:t>
            </a:fld>
            <a:endParaRPr lang="en-US" altLang="en-US" dirty="0"/>
          </a:p>
        </p:txBody>
      </p:sp>
    </p:spTree>
    <p:extLst>
      <p:ext uri="{BB962C8B-B14F-4D97-AF65-F5344CB8AC3E}">
        <p14:creationId xmlns:p14="http://schemas.microsoft.com/office/powerpoint/2010/main" val="1512681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E93ACF8-8AAB-41FD-BCEB-BFA8416251C4}" type="datetimeFigureOut">
              <a:rPr lang="en-US"/>
              <a:pPr>
                <a:defRPr/>
              </a:pPr>
              <a:t>2/16/2019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7214E82B-7B54-4424-94DA-32C2C644DD85}" type="slidenum">
              <a:rPr lang="en-US" altLang="en-US"/>
              <a:pPr/>
              <a:t>‹#›</a:t>
            </a:fld>
            <a:endParaRPr lang="en-US" altLang="en-US" dirty="0"/>
          </a:p>
        </p:txBody>
      </p:sp>
    </p:spTree>
    <p:extLst>
      <p:ext uri="{BB962C8B-B14F-4D97-AF65-F5344CB8AC3E}">
        <p14:creationId xmlns:p14="http://schemas.microsoft.com/office/powerpoint/2010/main" val="1809785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2DBCB0-3A0E-4C0E-875E-1CF4B0CB7AC3}" type="datetimeFigureOut">
              <a:rPr lang="en-US"/>
              <a:pPr>
                <a:defRPr/>
              </a:pPr>
              <a:t>2/16/2019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5BC07F8-274E-4D7D-A4B1-34F32DF0AAB5}" type="slidenum">
              <a:rPr lang="en-US" altLang="en-US"/>
              <a:pPr/>
              <a:t>‹#›</a:t>
            </a:fld>
            <a:endParaRPr lang="en-US" altLang="en-US" dirty="0"/>
          </a:p>
        </p:txBody>
      </p:sp>
    </p:spTree>
    <p:extLst>
      <p:ext uri="{BB962C8B-B14F-4D97-AF65-F5344CB8AC3E}">
        <p14:creationId xmlns:p14="http://schemas.microsoft.com/office/powerpoint/2010/main" val="660773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E44186D-BE95-43FF-B241-99404799324C}" type="datetimeFigureOut">
              <a:rPr lang="en-US"/>
              <a:pPr>
                <a:defRPr/>
              </a:pPr>
              <a:t>2/16/2019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8B1DBC9-C176-453A-BC7C-B8533575AED3}"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381000" y="2316162"/>
            <a:ext cx="8077200" cy="1470025"/>
          </a:xfrm>
        </p:spPr>
        <p:txBody>
          <a:bodyPr/>
          <a:lstStyle/>
          <a:p>
            <a:pPr>
              <a:lnSpc>
                <a:spcPct val="100000"/>
              </a:lnSpc>
            </a:pPr>
            <a:br>
              <a:rPr lang="en-US" altLang="en-US" sz="3200" dirty="0"/>
            </a:br>
            <a:r>
              <a:rPr lang="en-US" altLang="en-US" sz="3200" dirty="0"/>
              <a:t>MGT 350 - Test 1</a:t>
            </a:r>
            <a:br>
              <a:rPr lang="en-US" altLang="en-US" sz="3200" dirty="0"/>
            </a:br>
            <a:r>
              <a:rPr lang="en-US" altLang="en-US" sz="3200" dirty="0"/>
              <a:t>Chapters 1, 2, 4 &amp;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499" y="0"/>
            <a:ext cx="8229600" cy="1143000"/>
          </a:xfrm>
        </p:spPr>
        <p:txBody>
          <a:bodyPr/>
          <a:lstStyle/>
          <a:p>
            <a:r>
              <a:rPr lang="en-US" dirty="0"/>
              <a:t>Test Overview</a:t>
            </a:r>
          </a:p>
        </p:txBody>
      </p:sp>
      <p:sp>
        <p:nvSpPr>
          <p:cNvPr id="4" name="Content Placeholder 3"/>
          <p:cNvSpPr>
            <a:spLocks noGrp="1"/>
          </p:cNvSpPr>
          <p:nvPr>
            <p:ph idx="1"/>
          </p:nvPr>
        </p:nvSpPr>
        <p:spPr>
          <a:xfrm>
            <a:off x="228600" y="1219200"/>
            <a:ext cx="8839200" cy="4525963"/>
          </a:xfrm>
        </p:spPr>
        <p:txBody>
          <a:bodyPr/>
          <a:lstStyle/>
          <a:p>
            <a:r>
              <a:rPr lang="en-US" sz="2800" dirty="0"/>
              <a:t>45 </a:t>
            </a:r>
            <a:r>
              <a:rPr lang="mr-IN" sz="2800" dirty="0"/>
              <a:t>–</a:t>
            </a:r>
            <a:r>
              <a:rPr lang="en-US" sz="2800" dirty="0"/>
              <a:t> 50 multiple choice questions, 2 </a:t>
            </a:r>
            <a:r>
              <a:rPr lang="mr-IN" sz="2800" dirty="0"/>
              <a:t>–</a:t>
            </a:r>
            <a:r>
              <a:rPr lang="en-US" sz="2800" dirty="0"/>
              <a:t> 3 short answer</a:t>
            </a:r>
          </a:p>
          <a:p>
            <a:r>
              <a:rPr lang="en-US" altLang="en-US" sz="2800" dirty="0"/>
              <a:t>Test content will emphasize what has been covered in class, summarized in these review slides</a:t>
            </a:r>
          </a:p>
          <a:p>
            <a:r>
              <a:rPr lang="en-US" altLang="en-US" sz="2800" dirty="0"/>
              <a:t>Know definitions</a:t>
            </a:r>
          </a:p>
          <a:p>
            <a:r>
              <a:rPr lang="en-US" altLang="en-US" sz="2800" dirty="0"/>
              <a:t>Know construct relationships</a:t>
            </a:r>
          </a:p>
          <a:p>
            <a:pPr lvl="1"/>
            <a:r>
              <a:rPr lang="en-US" altLang="en-US" sz="2400" dirty="0"/>
              <a:t>What leads to (causes) the construct?</a:t>
            </a:r>
          </a:p>
          <a:p>
            <a:pPr lvl="1"/>
            <a:r>
              <a:rPr lang="en-US" altLang="en-US" sz="2400" dirty="0"/>
              <a:t>What outcomes (effects) does the construct lead to?</a:t>
            </a:r>
          </a:p>
          <a:p>
            <a:pPr lvl="1"/>
            <a:r>
              <a:rPr lang="en-US" altLang="en-US" sz="2400" dirty="0"/>
              <a:t>Does the strength of relationships depend on other things?</a:t>
            </a:r>
          </a:p>
          <a:p>
            <a:pPr lvl="1"/>
            <a:r>
              <a:rPr lang="en-US" altLang="en-US" sz="2400" dirty="0"/>
              <a:t>Also think about </a:t>
            </a:r>
            <a:r>
              <a:rPr lang="en-US" altLang="en-US" sz="2400" i="1" dirty="0"/>
              <a:t>why</a:t>
            </a:r>
            <a:r>
              <a:rPr lang="en-US" altLang="en-US" sz="2400" dirty="0"/>
              <a:t> the relationship exists (sometimes, this is a 3</a:t>
            </a:r>
            <a:r>
              <a:rPr lang="en-US" altLang="en-US" sz="2400" baseline="30000" dirty="0"/>
              <a:t>rd</a:t>
            </a:r>
            <a:r>
              <a:rPr lang="en-US" altLang="en-US" sz="2400" dirty="0"/>
              <a:t> construct)</a:t>
            </a:r>
          </a:p>
        </p:txBody>
      </p:sp>
    </p:spTree>
    <p:extLst>
      <p:ext uri="{BB962C8B-B14F-4D97-AF65-F5344CB8AC3E}">
        <p14:creationId xmlns:p14="http://schemas.microsoft.com/office/powerpoint/2010/main" val="2432230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14745"/>
            <a:ext cx="8382000" cy="1143000"/>
          </a:xfrm>
        </p:spPr>
        <p:txBody>
          <a:bodyPr/>
          <a:lstStyle/>
          <a:p>
            <a:r>
              <a:rPr lang="en-US" dirty="0"/>
              <a:t>Short answer questions </a:t>
            </a:r>
            <a:r>
              <a:rPr lang="mr-IN" dirty="0"/>
              <a:t>–</a:t>
            </a:r>
            <a:r>
              <a:rPr lang="en-US" dirty="0"/>
              <a:t> 2 of these</a:t>
            </a:r>
          </a:p>
        </p:txBody>
      </p:sp>
      <p:sp>
        <p:nvSpPr>
          <p:cNvPr id="4" name="Content Placeholder 3"/>
          <p:cNvSpPr>
            <a:spLocks noGrp="1"/>
          </p:cNvSpPr>
          <p:nvPr>
            <p:ph idx="1"/>
          </p:nvPr>
        </p:nvSpPr>
        <p:spPr>
          <a:xfrm>
            <a:off x="0" y="914400"/>
            <a:ext cx="9220200" cy="4525963"/>
          </a:xfrm>
        </p:spPr>
        <p:txBody>
          <a:bodyPr/>
          <a:lstStyle/>
          <a:p>
            <a:r>
              <a:rPr lang="en-US" altLang="en-US" sz="2200" dirty="0"/>
              <a:t>Describe a paradigm shift in management/org behavior. What were some causes for the shift? What changed about what managers focus on?</a:t>
            </a:r>
          </a:p>
          <a:p>
            <a:r>
              <a:rPr lang="en-US" altLang="en-US" sz="2200" dirty="0"/>
              <a:t>What was learned from the Hawthorne studies? Give details from the studies demonstrating why these things were concluded, e.g. related to the research design (illumination studies) or interview details (bank wiring room)</a:t>
            </a:r>
          </a:p>
          <a:p>
            <a:r>
              <a:rPr lang="en-US" altLang="en-US" sz="2200" dirty="0"/>
              <a:t>What are the best practices for using pay and incentives to influence employee behavior? Be sure to explain why, rather than just reproduce slides 11 &amp; 12 from Chapter 4.</a:t>
            </a:r>
          </a:p>
          <a:p>
            <a:r>
              <a:rPr lang="en-US" altLang="en-US" sz="2200" dirty="0"/>
              <a:t>How do individual vs. group incentives motivate behavior differently?</a:t>
            </a:r>
          </a:p>
          <a:p>
            <a:r>
              <a:rPr lang="en-US" altLang="en-US" sz="2200" dirty="0"/>
              <a:t>What is the business case for diversity?</a:t>
            </a:r>
          </a:p>
          <a:p>
            <a:r>
              <a:rPr lang="en-US" altLang="en-US" sz="2200" dirty="0"/>
              <a:t>What are some causes of job satisfaction? What does job satisfaction cause? You could use boxes and arrows, but be sure to explain the nature of the relationships and why they exist.</a:t>
            </a:r>
          </a:p>
          <a:p>
            <a:endParaRPr lang="en-US" altLang="en-US" sz="2200" dirty="0"/>
          </a:p>
        </p:txBody>
      </p:sp>
    </p:spTree>
    <p:extLst>
      <p:ext uri="{BB962C8B-B14F-4D97-AF65-F5344CB8AC3E}">
        <p14:creationId xmlns:p14="http://schemas.microsoft.com/office/powerpoint/2010/main" val="48645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184"/>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304800" y="1295400"/>
            <a:ext cx="8382000" cy="4525963"/>
          </a:xfrm>
        </p:spPr>
        <p:txBody>
          <a:bodyPr/>
          <a:lstStyle/>
          <a:p>
            <a:r>
              <a:rPr lang="en-US" altLang="en-US" dirty="0"/>
              <a:t>Paradigms and paradigm shift</a:t>
            </a:r>
          </a:p>
          <a:p>
            <a:pPr lvl="1">
              <a:spcBef>
                <a:spcPts val="72"/>
              </a:spcBef>
            </a:pPr>
            <a:r>
              <a:rPr lang="en-US" altLang="en-US" sz="2500" dirty="0"/>
              <a:t>What paradigm shifts have occurred in management?</a:t>
            </a:r>
            <a:endParaRPr lang="en-US" altLang="en-US" sz="2100" dirty="0"/>
          </a:p>
          <a:p>
            <a:pPr lvl="2">
              <a:spcBef>
                <a:spcPts val="72"/>
              </a:spcBef>
            </a:pPr>
            <a:r>
              <a:rPr lang="en-US" altLang="en-US" sz="2100" dirty="0"/>
              <a:t>Hawthorne studies</a:t>
            </a:r>
          </a:p>
          <a:p>
            <a:pPr lvl="2">
              <a:spcBef>
                <a:spcPts val="72"/>
              </a:spcBef>
            </a:pPr>
            <a:r>
              <a:rPr lang="en-US" altLang="en-US" sz="2100" dirty="0"/>
              <a:t>Theory X, Y</a:t>
            </a:r>
          </a:p>
          <a:p>
            <a:pPr lvl="2">
              <a:spcBef>
                <a:spcPts val="72"/>
              </a:spcBef>
            </a:pPr>
            <a:r>
              <a:rPr lang="en-US" altLang="en-US" sz="2100" dirty="0" err="1"/>
              <a:t>Phyical</a:t>
            </a:r>
            <a:r>
              <a:rPr lang="en-US" altLang="en-US" sz="2100" dirty="0"/>
              <a:t> assets </a:t>
            </a:r>
            <a:r>
              <a:rPr lang="en-US" altLang="en-US" sz="2100" dirty="0">
                <a:sym typeface="Wingdings"/>
              </a:rPr>
              <a:t> intellectual/knowledge resources</a:t>
            </a:r>
          </a:p>
          <a:p>
            <a:pPr lvl="2">
              <a:spcBef>
                <a:spcPts val="72"/>
              </a:spcBef>
            </a:pPr>
            <a:r>
              <a:rPr lang="en-US" altLang="en-US" sz="2100" dirty="0">
                <a:sym typeface="Wingdings"/>
              </a:rPr>
              <a:t>Globalization, workforce diversity</a:t>
            </a:r>
            <a:endParaRPr lang="en-US" altLang="en-US" sz="2100" dirty="0"/>
          </a:p>
          <a:p>
            <a:pPr lvl="1">
              <a:spcBef>
                <a:spcPts val="72"/>
              </a:spcBef>
            </a:pPr>
            <a:r>
              <a:rPr lang="en-US" altLang="en-US" sz="2500" dirty="0"/>
              <a:t>The OB paradigm</a:t>
            </a:r>
          </a:p>
          <a:p>
            <a:pPr lvl="2">
              <a:spcBef>
                <a:spcPts val="72"/>
              </a:spcBef>
            </a:pPr>
            <a:r>
              <a:rPr lang="en-US" altLang="en-US" sz="2100" dirty="0"/>
              <a:t>Employees are extremely complex</a:t>
            </a:r>
          </a:p>
          <a:p>
            <a:pPr lvl="2">
              <a:spcBef>
                <a:spcPts val="72"/>
              </a:spcBef>
            </a:pPr>
            <a:r>
              <a:rPr lang="en-US" altLang="en-US" sz="2100" dirty="0"/>
              <a:t>Build theories through rigorous research</a:t>
            </a:r>
          </a:p>
          <a:p>
            <a:pPr lvl="2">
              <a:spcBef>
                <a:spcPts val="72"/>
              </a:spcBef>
            </a:pPr>
            <a:r>
              <a:rPr lang="en-US" altLang="en-US" sz="2100" dirty="0"/>
              <a:t>Manage according to this research/theory (evidence-based </a:t>
            </a:r>
            <a:r>
              <a:rPr lang="en-US" altLang="en-US" sz="2100" dirty="0" err="1"/>
              <a:t>mgt</a:t>
            </a:r>
            <a:r>
              <a:rPr lang="en-US" altLang="en-US" sz="2100" dirty="0"/>
              <a:t>)</a:t>
            </a:r>
          </a:p>
        </p:txBody>
      </p:sp>
    </p:spTree>
    <p:extLst>
      <p:ext uri="{BB962C8B-B14F-4D97-AF65-F5344CB8AC3E}">
        <p14:creationId xmlns:p14="http://schemas.microsoft.com/office/powerpoint/2010/main" val="1583795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184"/>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304800" y="1295400"/>
            <a:ext cx="8382000" cy="4525963"/>
          </a:xfrm>
        </p:spPr>
        <p:txBody>
          <a:bodyPr/>
          <a:lstStyle/>
          <a:p>
            <a:r>
              <a:rPr lang="en-US" altLang="en-US" dirty="0"/>
              <a:t>Hawthorne studies</a:t>
            </a:r>
            <a:endParaRPr lang="en-US" altLang="en-US" sz="2500" dirty="0"/>
          </a:p>
          <a:p>
            <a:pPr lvl="1">
              <a:spcBef>
                <a:spcPts val="72"/>
              </a:spcBef>
            </a:pPr>
            <a:r>
              <a:rPr lang="en-US" altLang="en-US" sz="2500" dirty="0"/>
              <a:t>What was being studied in the illumination studies? What variable was manipulated? How did this group of studies lead to the ‘Hawthorne effect?’</a:t>
            </a:r>
            <a:endParaRPr lang="en-US" altLang="en-US" sz="2100" dirty="0"/>
          </a:p>
          <a:p>
            <a:pPr lvl="1">
              <a:spcBef>
                <a:spcPts val="72"/>
              </a:spcBef>
            </a:pPr>
            <a:r>
              <a:rPr lang="en-US" altLang="en-US" sz="2500" dirty="0"/>
              <a:t>What was the conclusion of the bank wiring room study? What are some details that led to this conclusion?</a:t>
            </a:r>
          </a:p>
          <a:p>
            <a:pPr lvl="1">
              <a:spcBef>
                <a:spcPts val="72"/>
              </a:spcBef>
            </a:pPr>
            <a:r>
              <a:rPr lang="en-US" altLang="en-US" sz="2500" dirty="0"/>
              <a:t>Be able to summarize how the Hawthorne studies began to cause a paradigm shift. You can relate this to Theory X/Y, and/or contrast modern OB with scientific management</a:t>
            </a:r>
          </a:p>
        </p:txBody>
      </p:sp>
    </p:spTree>
    <p:extLst>
      <p:ext uri="{BB962C8B-B14F-4D97-AF65-F5344CB8AC3E}">
        <p14:creationId xmlns:p14="http://schemas.microsoft.com/office/powerpoint/2010/main" val="457198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14337"/>
          <p:cNvSpPr>
            <a:spLocks noChangeArrowheads="1"/>
          </p:cNvSpPr>
          <p:nvPr/>
        </p:nvSpPr>
        <p:spPr bwMode="auto">
          <a:xfrm>
            <a:off x="-7938" y="-7938"/>
            <a:ext cx="9151938" cy="1143001"/>
          </a:xfrm>
          <a:prstGeom prst="rect">
            <a:avLst/>
          </a:prstGeom>
          <a:solidFill>
            <a:srgbClr val="5028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3600">
                <a:solidFill>
                  <a:schemeClr val="tx2"/>
                </a:solidFill>
                <a:latin typeface="Times New Roman" panose="02020603050405020304" pitchFamily="18" charset="0"/>
              </a:defRPr>
            </a:lvl1pPr>
            <a:lvl2pPr algn="ctr">
              <a:defRPr sz="3600">
                <a:solidFill>
                  <a:schemeClr val="tx2"/>
                </a:solidFill>
                <a:latin typeface="Times New Roman" panose="02020603050405020304" pitchFamily="18" charset="0"/>
              </a:defRPr>
            </a:lvl2pPr>
            <a:lvl3pPr algn="ctr">
              <a:defRPr sz="3600">
                <a:solidFill>
                  <a:schemeClr val="tx2"/>
                </a:solidFill>
                <a:latin typeface="Times New Roman" panose="02020603050405020304" pitchFamily="18" charset="0"/>
              </a:defRPr>
            </a:lvl3pPr>
            <a:lvl4pPr algn="ctr">
              <a:defRPr sz="3600">
                <a:solidFill>
                  <a:schemeClr val="tx2"/>
                </a:solidFill>
                <a:latin typeface="Times New Roman" panose="02020603050405020304" pitchFamily="18" charset="0"/>
              </a:defRPr>
            </a:lvl4pPr>
            <a:lvl5pPr algn="ctr">
              <a:defRPr sz="3600">
                <a:solidFill>
                  <a:schemeClr val="tx2"/>
                </a:solidFill>
                <a:latin typeface="Times New Roman" panose="02020603050405020304" pitchFamily="18" charset="0"/>
              </a:defRPr>
            </a:lvl5pPr>
            <a:lvl6pPr marL="457200" algn="ctr" fontAlgn="base">
              <a:spcBef>
                <a:spcPct val="0"/>
              </a:spcBef>
              <a:spcAft>
                <a:spcPct val="0"/>
              </a:spcAft>
              <a:defRPr sz="3600">
                <a:solidFill>
                  <a:schemeClr val="tx2"/>
                </a:solidFill>
                <a:latin typeface="Times New Roman" panose="02020603050405020304" pitchFamily="18" charset="0"/>
              </a:defRPr>
            </a:lvl6pPr>
            <a:lvl7pPr marL="914400" algn="ctr" fontAlgn="base">
              <a:spcBef>
                <a:spcPct val="0"/>
              </a:spcBef>
              <a:spcAft>
                <a:spcPct val="0"/>
              </a:spcAft>
              <a:defRPr sz="3600">
                <a:solidFill>
                  <a:schemeClr val="tx2"/>
                </a:solidFill>
                <a:latin typeface="Times New Roman" panose="02020603050405020304" pitchFamily="18" charset="0"/>
              </a:defRPr>
            </a:lvl7pPr>
            <a:lvl8pPr marL="1371600" algn="ctr" fontAlgn="base">
              <a:spcBef>
                <a:spcPct val="0"/>
              </a:spcBef>
              <a:spcAft>
                <a:spcPct val="0"/>
              </a:spcAft>
              <a:defRPr sz="3600">
                <a:solidFill>
                  <a:schemeClr val="tx2"/>
                </a:solidFill>
                <a:latin typeface="Times New Roman" panose="02020603050405020304" pitchFamily="18" charset="0"/>
              </a:defRPr>
            </a:lvl8pPr>
            <a:lvl9pPr marL="1828800" algn="ctr" fontAlgn="base">
              <a:spcBef>
                <a:spcPct val="0"/>
              </a:spcBef>
              <a:spcAft>
                <a:spcPct val="0"/>
              </a:spcAft>
              <a:defRPr sz="3600">
                <a:solidFill>
                  <a:schemeClr val="tx2"/>
                </a:solidFill>
                <a:latin typeface="Times New Roman" panose="02020603050405020304" pitchFamily="18" charset="0"/>
              </a:defRPr>
            </a:lvl9pPr>
          </a:lstStyle>
          <a:p>
            <a:r>
              <a:rPr lang="en-US" altLang="en-US" dirty="0">
                <a:solidFill>
                  <a:schemeClr val="bg1"/>
                </a:solidFill>
              </a:rPr>
              <a:t>Research Methodology to Determine Valid Evidence</a:t>
            </a:r>
          </a:p>
        </p:txBody>
      </p:sp>
      <p:sp>
        <p:nvSpPr>
          <p:cNvPr id="14339" name="Shape 14338"/>
          <p:cNvSpPr>
            <a:spLocks noChangeArrowheads="1"/>
          </p:cNvSpPr>
          <p:nvPr/>
        </p:nvSpPr>
        <p:spPr bwMode="auto">
          <a:xfrm>
            <a:off x="153988" y="1260474"/>
            <a:ext cx="8839200" cy="5597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120000"/>
              </a:lnSpc>
              <a:spcBef>
                <a:spcPct val="20000"/>
              </a:spcBef>
              <a:buClr>
                <a:srgbClr val="F8AD3E"/>
              </a:buClr>
              <a:buFont typeface="Wingdings" panose="05000000000000000000" pitchFamily="2" charset="2"/>
              <a:buChar char="q"/>
              <a:defRPr sz="3200">
                <a:solidFill>
                  <a:srgbClr val="462300"/>
                </a:solidFill>
                <a:latin typeface="Times New Roman" panose="02020603050405020304" pitchFamily="18" charset="0"/>
              </a:defRPr>
            </a:lvl1pPr>
            <a:lvl2pPr marL="1092200" indent="-406400">
              <a:lnSpc>
                <a:spcPct val="120000"/>
              </a:lnSpc>
              <a:spcBef>
                <a:spcPct val="20000"/>
              </a:spcBef>
              <a:buClr>
                <a:srgbClr val="F8AD3E"/>
              </a:buClr>
              <a:buFont typeface="Wingdings" panose="05000000000000000000" pitchFamily="2" charset="2"/>
              <a:buChar char="q"/>
              <a:defRPr sz="2800">
                <a:solidFill>
                  <a:srgbClr val="462300"/>
                </a:solidFill>
                <a:latin typeface="Times New Roman" panose="02020603050405020304" pitchFamily="18" charset="0"/>
              </a:defRPr>
            </a:lvl2pPr>
            <a:lvl3pPr marL="1435100" indent="-228600">
              <a:lnSpc>
                <a:spcPct val="120000"/>
              </a:lnSpc>
              <a:spcBef>
                <a:spcPct val="20000"/>
              </a:spcBef>
              <a:buClr>
                <a:srgbClr val="F8AD3E"/>
              </a:buClr>
              <a:buFont typeface="Wingdings" panose="05000000000000000000" pitchFamily="2" charset="2"/>
              <a:buChar char="q"/>
              <a:defRPr sz="2400">
                <a:solidFill>
                  <a:srgbClr val="462300"/>
                </a:solidFill>
                <a:latin typeface="Times New Roman" panose="02020603050405020304" pitchFamily="18" charset="0"/>
              </a:defRPr>
            </a:lvl3pPr>
            <a:lvl4pPr marL="1778000" indent="-228600">
              <a:lnSpc>
                <a:spcPct val="120000"/>
              </a:lnSpc>
              <a:spcBef>
                <a:spcPct val="20000"/>
              </a:spcBef>
              <a:buClr>
                <a:schemeClr val="hlink"/>
              </a:buClr>
              <a:buSzPct val="60000"/>
              <a:buFont typeface="Wingdings" panose="05000000000000000000" pitchFamily="2" charset="2"/>
              <a:buChar char="l"/>
              <a:defRPr>
                <a:solidFill>
                  <a:schemeClr val="tx1"/>
                </a:solidFill>
                <a:latin typeface="Verdana" panose="020B0604030504040204" pitchFamily="34" charset="0"/>
              </a:defRPr>
            </a:lvl4pPr>
            <a:lvl5pPr marL="2120900" indent="-228600">
              <a:lnSpc>
                <a:spcPct val="120000"/>
              </a:lnSpc>
              <a:spcBef>
                <a:spcPct val="20000"/>
              </a:spcBef>
              <a:buClr>
                <a:schemeClr val="bg2"/>
              </a:buClr>
              <a:buSzPct val="40000"/>
              <a:buFont typeface="Wingdings" panose="05000000000000000000" pitchFamily="2" charset="2"/>
              <a:buChar char="l"/>
              <a:defRPr sz="1600">
                <a:solidFill>
                  <a:schemeClr val="tx1"/>
                </a:solidFill>
                <a:latin typeface="Arial" panose="020B0604020202020204" pitchFamily="34" charset="0"/>
              </a:defRPr>
            </a:lvl5pPr>
            <a:lvl6pPr marL="2578100" indent="-228600" fontAlgn="base">
              <a:lnSpc>
                <a:spcPct val="120000"/>
              </a:lnSpc>
              <a:spcBef>
                <a:spcPct val="20000"/>
              </a:spcBef>
              <a:spcAft>
                <a:spcPct val="0"/>
              </a:spcAft>
              <a:buClr>
                <a:schemeClr val="bg2"/>
              </a:buClr>
              <a:buSzPct val="40000"/>
              <a:buFont typeface="Wingdings" panose="05000000000000000000" pitchFamily="2" charset="2"/>
              <a:buChar char="l"/>
              <a:defRPr sz="1600">
                <a:solidFill>
                  <a:schemeClr val="tx1"/>
                </a:solidFill>
                <a:latin typeface="Arial" panose="020B0604020202020204" pitchFamily="34" charset="0"/>
              </a:defRPr>
            </a:lvl6pPr>
            <a:lvl7pPr marL="3035300" indent="-228600" fontAlgn="base">
              <a:lnSpc>
                <a:spcPct val="120000"/>
              </a:lnSpc>
              <a:spcBef>
                <a:spcPct val="20000"/>
              </a:spcBef>
              <a:spcAft>
                <a:spcPct val="0"/>
              </a:spcAft>
              <a:buClr>
                <a:schemeClr val="bg2"/>
              </a:buClr>
              <a:buSzPct val="40000"/>
              <a:buFont typeface="Wingdings" panose="05000000000000000000" pitchFamily="2" charset="2"/>
              <a:buChar char="l"/>
              <a:defRPr sz="1600">
                <a:solidFill>
                  <a:schemeClr val="tx1"/>
                </a:solidFill>
                <a:latin typeface="Arial" panose="020B0604020202020204" pitchFamily="34" charset="0"/>
              </a:defRPr>
            </a:lvl7pPr>
            <a:lvl8pPr marL="3492500" indent="-228600" fontAlgn="base">
              <a:lnSpc>
                <a:spcPct val="120000"/>
              </a:lnSpc>
              <a:spcBef>
                <a:spcPct val="20000"/>
              </a:spcBef>
              <a:spcAft>
                <a:spcPct val="0"/>
              </a:spcAft>
              <a:buClr>
                <a:schemeClr val="bg2"/>
              </a:buClr>
              <a:buSzPct val="40000"/>
              <a:buFont typeface="Wingdings" panose="05000000000000000000" pitchFamily="2" charset="2"/>
              <a:buChar char="l"/>
              <a:defRPr sz="1600">
                <a:solidFill>
                  <a:schemeClr val="tx1"/>
                </a:solidFill>
                <a:latin typeface="Arial" panose="020B0604020202020204" pitchFamily="34" charset="0"/>
              </a:defRPr>
            </a:lvl8pPr>
            <a:lvl9pPr marL="3949700" indent="-228600" fontAlgn="base">
              <a:lnSpc>
                <a:spcPct val="120000"/>
              </a:lnSpc>
              <a:spcBef>
                <a:spcPct val="20000"/>
              </a:spcBef>
              <a:spcAft>
                <a:spcPct val="0"/>
              </a:spcAft>
              <a:buClr>
                <a:schemeClr val="bg2"/>
              </a:buClr>
              <a:buSzPct val="40000"/>
              <a:buFont typeface="Wingdings" panose="05000000000000000000" pitchFamily="2" charset="2"/>
              <a:buChar char="l"/>
              <a:defRPr sz="1600">
                <a:solidFill>
                  <a:schemeClr val="tx1"/>
                </a:solidFill>
                <a:latin typeface="Arial" panose="020B0604020202020204" pitchFamily="34" charset="0"/>
              </a:defRPr>
            </a:lvl9pPr>
          </a:lstStyle>
          <a:p>
            <a:pPr>
              <a:lnSpc>
                <a:spcPct val="100000"/>
              </a:lnSpc>
            </a:pPr>
            <a:r>
              <a:rPr lang="en-US" altLang="en-US" dirty="0"/>
              <a:t>Overall scientific perspective:</a:t>
            </a:r>
          </a:p>
          <a:p>
            <a:pPr lvl="1">
              <a:lnSpc>
                <a:spcPct val="100000"/>
              </a:lnSpc>
            </a:pPr>
            <a:r>
              <a:rPr lang="en-US" altLang="en-US" dirty="0"/>
              <a:t>The overall purposes are understanding/explanation, prediction, and control.</a:t>
            </a:r>
          </a:p>
          <a:p>
            <a:pPr lvl="1">
              <a:lnSpc>
                <a:spcPct val="100000"/>
              </a:lnSpc>
            </a:pPr>
            <a:r>
              <a:rPr lang="en-US" altLang="en-US" dirty="0"/>
              <a:t>The definitions are precise and operational (why?)</a:t>
            </a:r>
          </a:p>
          <a:p>
            <a:pPr lvl="1">
              <a:lnSpc>
                <a:spcPct val="100000"/>
              </a:lnSpc>
            </a:pPr>
            <a:r>
              <a:rPr lang="en-US" altLang="en-US" dirty="0"/>
              <a:t>The measures are reliable (consistent) and valid (measure the construct we are trying to measure).</a:t>
            </a:r>
          </a:p>
          <a:p>
            <a:pPr lvl="1">
              <a:lnSpc>
                <a:spcPct val="100000"/>
              </a:lnSpc>
            </a:pPr>
            <a:r>
              <a:rPr lang="en-US" altLang="en-US" dirty="0"/>
              <a:t>The methods are systematic.</a:t>
            </a:r>
          </a:p>
          <a:p>
            <a:pPr lvl="1">
              <a:lnSpc>
                <a:spcPct val="100000"/>
              </a:lnSpc>
            </a:pPr>
            <a:r>
              <a:rPr lang="en-US" altLang="en-US" dirty="0"/>
              <a:t>The results are </a:t>
            </a:r>
            <a:r>
              <a:rPr lang="en-US" altLang="en-US" i="1" dirty="0"/>
              <a:t>cumulative</a:t>
            </a:r>
            <a:r>
              <a:rPr lang="en-US" altLang="en-US" dirty="0"/>
              <a:t> (meta-analysis).</a:t>
            </a:r>
          </a:p>
          <a:p>
            <a:pPr lvl="2">
              <a:lnSpc>
                <a:spcPct val="100000"/>
              </a:lnSpc>
            </a:pPr>
            <a:r>
              <a:rPr lang="en-US" altLang="en-US" dirty="0"/>
              <a:t>A meta-analysis averages the findings of available research to estimate the strength of relationships between constructs. This is an important way to test the ‘truth’ of theories.</a:t>
            </a:r>
          </a:p>
        </p:txBody>
      </p:sp>
    </p:spTree>
    <p:extLst>
      <p:ext uri="{BB962C8B-B14F-4D97-AF65-F5344CB8AC3E}">
        <p14:creationId xmlns:p14="http://schemas.microsoft.com/office/powerpoint/2010/main" val="939967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7069"/>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0" y="914400"/>
            <a:ext cx="9144000" cy="4525963"/>
          </a:xfrm>
        </p:spPr>
        <p:txBody>
          <a:bodyPr/>
          <a:lstStyle/>
          <a:p>
            <a:r>
              <a:rPr lang="en-US" altLang="en-US" dirty="0"/>
              <a:t>Research designs aim to establish cause-effect</a:t>
            </a:r>
            <a:endParaRPr lang="en-US" altLang="en-US" sz="2500" dirty="0"/>
          </a:p>
          <a:p>
            <a:pPr lvl="1">
              <a:spcBef>
                <a:spcPts val="72"/>
              </a:spcBef>
            </a:pPr>
            <a:r>
              <a:rPr lang="en-US" altLang="en-US" sz="2500" dirty="0"/>
              <a:t>Experiments</a:t>
            </a:r>
          </a:p>
          <a:p>
            <a:pPr lvl="2">
              <a:spcBef>
                <a:spcPts val="72"/>
              </a:spcBef>
            </a:pPr>
            <a:r>
              <a:rPr lang="en-US" altLang="en-US" sz="2100" dirty="0"/>
              <a:t>The level of predictor (aka independent) variables is manipulated to create different conditions. E.g. one of the Hawthorne studies manipulated lighting conditions</a:t>
            </a:r>
          </a:p>
          <a:p>
            <a:pPr lvl="2">
              <a:spcBef>
                <a:spcPts val="72"/>
              </a:spcBef>
            </a:pPr>
            <a:r>
              <a:rPr lang="en-US" altLang="en-US" sz="2100" dirty="0"/>
              <a:t>An outcome (aka dependent) variable is measured and compared across the different conditions. Differences in outcomes (called ‘effects’) should be due to differences in the predictor variable</a:t>
            </a:r>
          </a:p>
          <a:p>
            <a:pPr lvl="2">
              <a:spcBef>
                <a:spcPts val="72"/>
              </a:spcBef>
            </a:pPr>
            <a:r>
              <a:rPr lang="en-US" altLang="en-US" sz="2100" dirty="0"/>
              <a:t>The conditions of the study are highly controlled to rule out other explanations for any observed effects</a:t>
            </a:r>
          </a:p>
          <a:p>
            <a:pPr lvl="1">
              <a:spcBef>
                <a:spcPts val="72"/>
              </a:spcBef>
            </a:pPr>
            <a:r>
              <a:rPr lang="en-US" altLang="en-US" sz="2500" dirty="0"/>
              <a:t>Surveys</a:t>
            </a:r>
          </a:p>
          <a:p>
            <a:pPr lvl="2">
              <a:spcBef>
                <a:spcPts val="72"/>
              </a:spcBef>
            </a:pPr>
            <a:r>
              <a:rPr lang="en-US" altLang="en-US" sz="2100" dirty="0"/>
              <a:t>Conditions under which surveys are filled out are usually not controlled, or even known. </a:t>
            </a:r>
          </a:p>
          <a:p>
            <a:pPr lvl="1">
              <a:spcBef>
                <a:spcPts val="72"/>
              </a:spcBef>
            </a:pPr>
            <a:endParaRPr lang="en-US" altLang="en-US" sz="2500" dirty="0"/>
          </a:p>
        </p:txBody>
      </p:sp>
    </p:spTree>
    <p:extLst>
      <p:ext uri="{BB962C8B-B14F-4D97-AF65-F5344CB8AC3E}">
        <p14:creationId xmlns:p14="http://schemas.microsoft.com/office/powerpoint/2010/main" val="163486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7069"/>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0" y="914400"/>
            <a:ext cx="9144000" cy="4525963"/>
          </a:xfrm>
        </p:spPr>
        <p:txBody>
          <a:bodyPr/>
          <a:lstStyle/>
          <a:p>
            <a:r>
              <a:rPr lang="en-US" altLang="en-US" dirty="0"/>
              <a:t>Research designs aim to establish cause-effect</a:t>
            </a:r>
            <a:endParaRPr lang="en-US" altLang="en-US" sz="2500" dirty="0"/>
          </a:p>
          <a:p>
            <a:pPr lvl="1">
              <a:spcBef>
                <a:spcPts val="72"/>
              </a:spcBef>
            </a:pPr>
            <a:r>
              <a:rPr lang="en-US" altLang="en-US" sz="2500" dirty="0"/>
              <a:t>Internal validity</a:t>
            </a:r>
          </a:p>
          <a:p>
            <a:pPr lvl="2">
              <a:spcBef>
                <a:spcPts val="72"/>
              </a:spcBef>
            </a:pPr>
            <a:r>
              <a:rPr lang="en-US" altLang="en-US" sz="2000" dirty="0"/>
              <a:t>A study has internal validity if there are no plausible alternative explanations of the reported results other than those reported.</a:t>
            </a:r>
          </a:p>
          <a:p>
            <a:pPr lvl="2">
              <a:spcBef>
                <a:spcPts val="72"/>
              </a:spcBef>
            </a:pPr>
            <a:r>
              <a:rPr lang="en-US" altLang="en-US" sz="2100" dirty="0"/>
              <a:t>Experiments have the highest internal validity</a:t>
            </a:r>
          </a:p>
          <a:p>
            <a:pPr lvl="1">
              <a:spcBef>
                <a:spcPts val="72"/>
              </a:spcBef>
            </a:pPr>
            <a:r>
              <a:rPr lang="en-US" altLang="en-US" sz="2500" dirty="0"/>
              <a:t>External validity</a:t>
            </a:r>
          </a:p>
          <a:p>
            <a:pPr lvl="2">
              <a:spcBef>
                <a:spcPts val="72"/>
              </a:spcBef>
            </a:pPr>
            <a:r>
              <a:rPr lang="en-US" altLang="en-US" sz="2100" dirty="0"/>
              <a:t>External validity is concerned with the generalizability of the results obtained</a:t>
            </a:r>
          </a:p>
          <a:p>
            <a:pPr lvl="2">
              <a:spcBef>
                <a:spcPts val="72"/>
              </a:spcBef>
            </a:pPr>
            <a:r>
              <a:rPr lang="en-US" altLang="en-US" sz="2100" dirty="0"/>
              <a:t>In order for a study to have external validity, the results must be applicable to a wide range of people and situations.</a:t>
            </a:r>
          </a:p>
          <a:p>
            <a:pPr lvl="2">
              <a:spcBef>
                <a:spcPts val="72"/>
              </a:spcBef>
            </a:pPr>
            <a:r>
              <a:rPr lang="en-US" altLang="en-US" sz="2100" dirty="0"/>
              <a:t>The more study conditions mirror the real world, the more external validity</a:t>
            </a:r>
          </a:p>
        </p:txBody>
      </p:sp>
    </p:spTree>
    <p:extLst>
      <p:ext uri="{BB962C8B-B14F-4D97-AF65-F5344CB8AC3E}">
        <p14:creationId xmlns:p14="http://schemas.microsoft.com/office/powerpoint/2010/main" val="132288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7069"/>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0" y="914401"/>
            <a:ext cx="9144000" cy="1676400"/>
          </a:xfrm>
        </p:spPr>
        <p:txBody>
          <a:bodyPr/>
          <a:lstStyle/>
          <a:p>
            <a:r>
              <a:rPr lang="en-US" altLang="en-US" sz="2100" dirty="0"/>
              <a:t>Applied sciences are concerned more with how real world works</a:t>
            </a:r>
          </a:p>
          <a:p>
            <a:r>
              <a:rPr lang="en-US" altLang="en-US" sz="2100" dirty="0"/>
              <a:t>Theoretical sciences are more concerned with establishing valid theories</a:t>
            </a:r>
          </a:p>
          <a:p>
            <a:r>
              <a:rPr lang="en-US" altLang="en-US" sz="2100" dirty="0"/>
              <a:t>Both are still concerned with the other thing, just not as much</a:t>
            </a:r>
          </a:p>
          <a:p>
            <a:r>
              <a:rPr lang="en-US" altLang="en-US" sz="2100" dirty="0"/>
              <a:t>OB is more theoretical than applied.</a:t>
            </a:r>
          </a:p>
          <a:p>
            <a:r>
              <a:rPr lang="en-US" altLang="en-US" sz="2100" dirty="0"/>
              <a:t>Macro/micro distinction is more self-explanatory</a:t>
            </a:r>
          </a:p>
        </p:txBody>
      </p:sp>
      <p:pic>
        <p:nvPicPr>
          <p:cNvPr id="6" name="Picture 5" descr="1-2"/>
          <p:cNvPicPr>
            <a:picLocks noChangeAspect="1" noChangeArrowheads="1"/>
          </p:cNvPicPr>
          <p:nvPr/>
        </p:nvPicPr>
        <p:blipFill>
          <a:blip r:embed="rId3">
            <a:extLst>
              <a:ext uri="{28A0092B-C50C-407E-A947-70E740481C1C}">
                <a14:useLocalDpi xmlns:a14="http://schemas.microsoft.com/office/drawing/2010/main" val="0"/>
              </a:ext>
            </a:extLst>
          </a:blip>
          <a:srcRect l="229" t="439"/>
          <a:stretch>
            <a:fillRect/>
          </a:stretch>
        </p:blipFill>
        <p:spPr bwMode="auto">
          <a:xfrm>
            <a:off x="533400" y="2999947"/>
            <a:ext cx="8001000" cy="3858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0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7069"/>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0" y="914400"/>
            <a:ext cx="9144000" cy="4525963"/>
          </a:xfrm>
        </p:spPr>
        <p:txBody>
          <a:bodyPr/>
          <a:lstStyle/>
          <a:p>
            <a:r>
              <a:rPr lang="en-US" altLang="en-US" dirty="0"/>
              <a:t>Theoretical frameworks</a:t>
            </a:r>
            <a:endParaRPr lang="en-US" altLang="en-US" sz="2500" dirty="0"/>
          </a:p>
          <a:p>
            <a:pPr lvl="1">
              <a:spcBef>
                <a:spcPts val="72"/>
              </a:spcBef>
            </a:pPr>
            <a:r>
              <a:rPr lang="en-US" altLang="en-US" sz="2500" dirty="0"/>
              <a:t>Cognitive framework takes an internal view, i.e. looks inside individuals to explain behavior</a:t>
            </a:r>
          </a:p>
          <a:p>
            <a:pPr lvl="1">
              <a:spcBef>
                <a:spcPts val="72"/>
              </a:spcBef>
            </a:pPr>
            <a:r>
              <a:rPr lang="en-US" altLang="en-US" sz="2500" dirty="0"/>
              <a:t>Behavioristic framework takes an external view, i.e. looks at the environment or situation to explain behavior</a:t>
            </a:r>
          </a:p>
          <a:p>
            <a:pPr lvl="1">
              <a:spcBef>
                <a:spcPts val="72"/>
              </a:spcBef>
            </a:pPr>
            <a:r>
              <a:rPr lang="en-US" altLang="en-US" sz="2500" dirty="0"/>
              <a:t>Social-cognitive framework says behavior is best explained by the interaction of internal and external</a:t>
            </a:r>
          </a:p>
        </p:txBody>
      </p:sp>
    </p:spTree>
    <p:extLst>
      <p:ext uri="{BB962C8B-B14F-4D97-AF65-F5344CB8AC3E}">
        <p14:creationId xmlns:p14="http://schemas.microsoft.com/office/powerpoint/2010/main" val="1268863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8184"/>
            <a:ext cx="8229600" cy="1143000"/>
          </a:xfrm>
        </p:spPr>
        <p:txBody>
          <a:bodyPr/>
          <a:lstStyle/>
          <a:p>
            <a:r>
              <a:rPr lang="en-US" altLang="en-US" dirty="0"/>
              <a:t>Chapter 1 </a:t>
            </a:r>
            <a:r>
              <a:rPr lang="mr-IN" altLang="en-US" dirty="0"/>
              <a:t>–</a:t>
            </a:r>
            <a:r>
              <a:rPr lang="en-US" altLang="en-US" dirty="0"/>
              <a:t> Intro to OB</a:t>
            </a:r>
            <a:endParaRPr lang="en-US" dirty="0"/>
          </a:p>
        </p:txBody>
      </p:sp>
      <p:sp>
        <p:nvSpPr>
          <p:cNvPr id="4" name="Content Placeholder 3"/>
          <p:cNvSpPr>
            <a:spLocks noGrp="1"/>
          </p:cNvSpPr>
          <p:nvPr>
            <p:ph idx="1"/>
          </p:nvPr>
        </p:nvSpPr>
        <p:spPr>
          <a:xfrm>
            <a:off x="304800" y="914400"/>
            <a:ext cx="4038600" cy="4525963"/>
          </a:xfrm>
        </p:spPr>
        <p:txBody>
          <a:bodyPr/>
          <a:lstStyle/>
          <a:p>
            <a:r>
              <a:rPr lang="en-US" altLang="en-US" dirty="0"/>
              <a:t>Vocabulary</a:t>
            </a:r>
          </a:p>
          <a:p>
            <a:pPr lvl="1">
              <a:spcBef>
                <a:spcPts val="72"/>
              </a:spcBef>
            </a:pPr>
            <a:r>
              <a:rPr lang="en-US" altLang="en-US" sz="2500" dirty="0"/>
              <a:t>Paradigm</a:t>
            </a:r>
          </a:p>
          <a:p>
            <a:pPr lvl="1">
              <a:spcBef>
                <a:spcPts val="72"/>
              </a:spcBef>
            </a:pPr>
            <a:r>
              <a:rPr lang="en-US" altLang="en-US" sz="2500" dirty="0"/>
              <a:t>Paradigm shift</a:t>
            </a:r>
          </a:p>
          <a:p>
            <a:pPr lvl="1">
              <a:spcBef>
                <a:spcPts val="72"/>
              </a:spcBef>
            </a:pPr>
            <a:r>
              <a:rPr lang="en-US" altLang="en-US" sz="2500" dirty="0"/>
              <a:t>Scientific management</a:t>
            </a:r>
          </a:p>
          <a:p>
            <a:pPr lvl="1">
              <a:spcBef>
                <a:spcPts val="72"/>
              </a:spcBef>
            </a:pPr>
            <a:r>
              <a:rPr lang="en-US" altLang="en-US" sz="2500" dirty="0"/>
              <a:t>Theory X</a:t>
            </a:r>
          </a:p>
          <a:p>
            <a:pPr lvl="1">
              <a:spcBef>
                <a:spcPts val="72"/>
              </a:spcBef>
            </a:pPr>
            <a:r>
              <a:rPr lang="en-US" altLang="en-US" sz="2500" dirty="0"/>
              <a:t>Evidence based management</a:t>
            </a:r>
          </a:p>
          <a:p>
            <a:pPr lvl="1">
              <a:spcBef>
                <a:spcPts val="72"/>
              </a:spcBef>
            </a:pPr>
            <a:r>
              <a:rPr lang="en-US" altLang="en-US" sz="2500" dirty="0"/>
              <a:t>Hawthorne effect</a:t>
            </a:r>
          </a:p>
          <a:p>
            <a:pPr lvl="1">
              <a:spcBef>
                <a:spcPts val="72"/>
              </a:spcBef>
            </a:pPr>
            <a:r>
              <a:rPr lang="en-US" altLang="en-US" sz="2500" dirty="0"/>
              <a:t>Construct</a:t>
            </a:r>
          </a:p>
          <a:p>
            <a:pPr lvl="1">
              <a:spcBef>
                <a:spcPts val="72"/>
              </a:spcBef>
            </a:pPr>
            <a:r>
              <a:rPr lang="en-US" altLang="en-US" sz="2500" dirty="0"/>
              <a:t>Meta-analysis</a:t>
            </a:r>
          </a:p>
          <a:p>
            <a:pPr lvl="1">
              <a:spcBef>
                <a:spcPts val="72"/>
              </a:spcBef>
            </a:pPr>
            <a:r>
              <a:rPr lang="en-US" altLang="en-US" sz="2500" dirty="0"/>
              <a:t>Experimental design</a:t>
            </a:r>
          </a:p>
          <a:p>
            <a:pPr lvl="1">
              <a:spcBef>
                <a:spcPts val="72"/>
              </a:spcBef>
            </a:pPr>
            <a:endParaRPr lang="en-US" altLang="en-US" sz="2500" dirty="0"/>
          </a:p>
        </p:txBody>
      </p:sp>
      <p:sp>
        <p:nvSpPr>
          <p:cNvPr id="5" name="Content Placeholder 3"/>
          <p:cNvSpPr txBox="1">
            <a:spLocks/>
          </p:cNvSpPr>
          <p:nvPr/>
        </p:nvSpPr>
        <p:spPr bwMode="auto">
          <a:xfrm>
            <a:off x="4038600" y="930058"/>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altLang="en-US" dirty="0"/>
          </a:p>
          <a:p>
            <a:pPr lvl="1">
              <a:spcBef>
                <a:spcPts val="72"/>
              </a:spcBef>
            </a:pPr>
            <a:r>
              <a:rPr lang="en-US" altLang="en-US" sz="2500" dirty="0"/>
              <a:t>Internal validity</a:t>
            </a:r>
          </a:p>
          <a:p>
            <a:pPr lvl="1">
              <a:spcBef>
                <a:spcPts val="72"/>
              </a:spcBef>
            </a:pPr>
            <a:r>
              <a:rPr lang="en-US" altLang="en-US" sz="2500" dirty="0"/>
              <a:t>External validity</a:t>
            </a:r>
          </a:p>
          <a:p>
            <a:pPr lvl="1">
              <a:spcBef>
                <a:spcPts val="72"/>
              </a:spcBef>
            </a:pPr>
            <a:r>
              <a:rPr lang="en-US" altLang="en-US" sz="2500" dirty="0"/>
              <a:t>Organizational behavior</a:t>
            </a:r>
          </a:p>
        </p:txBody>
      </p:sp>
    </p:spTree>
    <p:extLst>
      <p:ext uri="{BB962C8B-B14F-4D97-AF65-F5344CB8AC3E}">
        <p14:creationId xmlns:p14="http://schemas.microsoft.com/office/powerpoint/2010/main" val="1465045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10600" cy="1143000"/>
          </a:xfrm>
        </p:spPr>
        <p:txBody>
          <a:bodyPr/>
          <a:lstStyle/>
          <a:p>
            <a:r>
              <a:rPr lang="en-US" altLang="en-US" dirty="0" err="1"/>
              <a:t>Ch</a:t>
            </a:r>
            <a:r>
              <a:rPr lang="en-US" altLang="en-US" dirty="0"/>
              <a:t> 2 </a:t>
            </a:r>
            <a:r>
              <a:rPr lang="mr-IN" altLang="en-US" dirty="0"/>
              <a:t>–</a:t>
            </a:r>
            <a:r>
              <a:rPr lang="en-US" altLang="en-US" dirty="0"/>
              <a:t> Globalization, Diversity, Ethics</a:t>
            </a:r>
            <a:endParaRPr lang="en-US" dirty="0"/>
          </a:p>
        </p:txBody>
      </p:sp>
      <p:sp>
        <p:nvSpPr>
          <p:cNvPr id="4" name="Content Placeholder 3"/>
          <p:cNvSpPr>
            <a:spLocks noGrp="1"/>
          </p:cNvSpPr>
          <p:nvPr>
            <p:ph idx="1"/>
          </p:nvPr>
        </p:nvSpPr>
        <p:spPr>
          <a:xfrm>
            <a:off x="304800" y="1143000"/>
            <a:ext cx="8686800" cy="4525963"/>
          </a:xfrm>
        </p:spPr>
        <p:txBody>
          <a:bodyPr/>
          <a:lstStyle/>
          <a:p>
            <a:r>
              <a:rPr lang="en-US" altLang="en-US" sz="2800" dirty="0"/>
              <a:t>Understand basics of the business case for diversity</a:t>
            </a:r>
          </a:p>
          <a:p>
            <a:pPr marL="914400" lvl="1" indent="-457200">
              <a:spcBef>
                <a:spcPts val="0"/>
              </a:spcBef>
              <a:spcAft>
                <a:spcPts val="600"/>
              </a:spcAft>
              <a:buFont typeface="Arial" charset="0"/>
              <a:buChar char="•"/>
            </a:pPr>
            <a:r>
              <a:rPr lang="en-US" sz="2200" dirty="0"/>
              <a:t>Hiring diverse employees</a:t>
            </a:r>
          </a:p>
          <a:p>
            <a:pPr marL="914400" lvl="1" indent="-457200">
              <a:spcBef>
                <a:spcPts val="0"/>
              </a:spcBef>
              <a:spcAft>
                <a:spcPts val="600"/>
              </a:spcAft>
              <a:buFont typeface="Arial" charset="0"/>
              <a:buChar char="•"/>
            </a:pPr>
            <a:r>
              <a:rPr lang="en-US" sz="2200" dirty="0"/>
              <a:t>Marketing to diverse customers</a:t>
            </a:r>
          </a:p>
          <a:p>
            <a:pPr marL="914400" lvl="1" indent="-457200">
              <a:spcBef>
                <a:spcPts val="0"/>
              </a:spcBef>
              <a:spcAft>
                <a:spcPts val="600"/>
              </a:spcAft>
              <a:buFont typeface="Arial" charset="0"/>
              <a:buChar char="•"/>
            </a:pPr>
            <a:r>
              <a:rPr lang="en-US" sz="2200" dirty="0"/>
              <a:t>Better problem-solving</a:t>
            </a:r>
          </a:p>
          <a:p>
            <a:pPr marL="914400" lvl="1" indent="-457200">
              <a:spcBef>
                <a:spcPts val="0"/>
              </a:spcBef>
              <a:spcAft>
                <a:spcPts val="600"/>
              </a:spcAft>
              <a:buFont typeface="Arial" charset="0"/>
              <a:buChar char="•"/>
            </a:pPr>
            <a:r>
              <a:rPr lang="en-US" sz="2200" dirty="0"/>
              <a:t>More creativity</a:t>
            </a:r>
          </a:p>
          <a:p>
            <a:r>
              <a:rPr lang="en-US" sz="2800" dirty="0"/>
              <a:t>Understand basics of approaches to managing diversity</a:t>
            </a:r>
          </a:p>
          <a:p>
            <a:pPr marL="914400" lvl="1" indent="-457200">
              <a:spcBef>
                <a:spcPts val="0"/>
              </a:spcBef>
              <a:spcAft>
                <a:spcPts val="600"/>
              </a:spcAft>
              <a:buFont typeface="Arial" charset="0"/>
              <a:buChar char="•"/>
            </a:pPr>
            <a:r>
              <a:rPr lang="en-US" sz="2200" dirty="0"/>
              <a:t>Learning approach</a:t>
            </a:r>
          </a:p>
          <a:p>
            <a:pPr marL="914400" lvl="1" indent="-457200">
              <a:spcBef>
                <a:spcPts val="0"/>
              </a:spcBef>
              <a:spcAft>
                <a:spcPts val="600"/>
              </a:spcAft>
              <a:buFont typeface="Arial" charset="0"/>
              <a:buChar char="•"/>
            </a:pPr>
            <a:r>
              <a:rPr lang="en-US" sz="2200" dirty="0"/>
              <a:t>Empathy approach</a:t>
            </a:r>
          </a:p>
          <a:p>
            <a:pPr marL="914400" lvl="1" indent="-457200">
              <a:spcBef>
                <a:spcPts val="0"/>
              </a:spcBef>
              <a:spcAft>
                <a:spcPts val="600"/>
              </a:spcAft>
              <a:buFont typeface="Arial" charset="0"/>
              <a:buChar char="•"/>
            </a:pPr>
            <a:r>
              <a:rPr lang="en-US" sz="2200" dirty="0"/>
              <a:t>Training</a:t>
            </a:r>
          </a:p>
        </p:txBody>
      </p:sp>
      <p:sp>
        <p:nvSpPr>
          <p:cNvPr id="3" name="TextBox 2"/>
          <p:cNvSpPr txBox="1"/>
          <p:nvPr/>
        </p:nvSpPr>
        <p:spPr>
          <a:xfrm>
            <a:off x="4419600" y="3962400"/>
            <a:ext cx="3352800" cy="846386"/>
          </a:xfrm>
          <a:prstGeom prst="rect">
            <a:avLst/>
          </a:prstGeom>
          <a:noFill/>
        </p:spPr>
        <p:txBody>
          <a:bodyPr wrap="square" rtlCol="0">
            <a:spAutoFit/>
          </a:bodyPr>
          <a:lstStyle/>
          <a:p>
            <a:pPr marL="285750" indent="-285750">
              <a:spcAft>
                <a:spcPts val="600"/>
              </a:spcAft>
              <a:buFont typeface="Arial" charset="0"/>
              <a:buChar char="•"/>
            </a:pPr>
            <a:r>
              <a:rPr lang="en-US" sz="2200" dirty="0"/>
              <a:t>Mentoring</a:t>
            </a:r>
          </a:p>
          <a:p>
            <a:pPr marL="285750" indent="-285750">
              <a:spcAft>
                <a:spcPts val="600"/>
              </a:spcAft>
              <a:buFont typeface="Arial" charset="0"/>
              <a:buChar char="•"/>
            </a:pPr>
            <a:r>
              <a:rPr lang="en-US" sz="2200" dirty="0"/>
              <a:t>Work/Family programs</a:t>
            </a:r>
          </a:p>
        </p:txBody>
      </p:sp>
    </p:spTree>
    <p:extLst>
      <p:ext uri="{BB962C8B-B14F-4D97-AF65-F5344CB8AC3E}">
        <p14:creationId xmlns:p14="http://schemas.microsoft.com/office/powerpoint/2010/main" val="2988013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10600" cy="1143000"/>
          </a:xfrm>
        </p:spPr>
        <p:txBody>
          <a:bodyPr/>
          <a:lstStyle/>
          <a:p>
            <a:r>
              <a:rPr lang="en-US" altLang="en-US" dirty="0" err="1"/>
              <a:t>Ch</a:t>
            </a:r>
            <a:r>
              <a:rPr lang="en-US" altLang="en-US" dirty="0"/>
              <a:t> 2 </a:t>
            </a:r>
            <a:r>
              <a:rPr lang="mr-IN" altLang="en-US" dirty="0"/>
              <a:t>–</a:t>
            </a:r>
            <a:r>
              <a:rPr lang="en-US" altLang="en-US" dirty="0"/>
              <a:t> Globalization, Diversity, Ethics</a:t>
            </a:r>
            <a:endParaRPr lang="en-US" dirty="0"/>
          </a:p>
        </p:txBody>
      </p:sp>
      <p:sp>
        <p:nvSpPr>
          <p:cNvPr id="4" name="Content Placeholder 3"/>
          <p:cNvSpPr>
            <a:spLocks noGrp="1"/>
          </p:cNvSpPr>
          <p:nvPr>
            <p:ph idx="1"/>
          </p:nvPr>
        </p:nvSpPr>
        <p:spPr>
          <a:xfrm>
            <a:off x="304800" y="1143000"/>
            <a:ext cx="8686800" cy="4525963"/>
          </a:xfrm>
        </p:spPr>
        <p:txBody>
          <a:bodyPr/>
          <a:lstStyle/>
          <a:p>
            <a:r>
              <a:rPr lang="en-US" altLang="en-US" sz="2800" dirty="0"/>
              <a:t>Understand basic factors influencing ethical behavior</a:t>
            </a:r>
          </a:p>
          <a:p>
            <a:pPr marL="914400" lvl="1" indent="-457200">
              <a:spcBef>
                <a:spcPts val="0"/>
              </a:spcBef>
              <a:spcAft>
                <a:spcPts val="600"/>
              </a:spcAft>
              <a:buFont typeface="Arial" charset="0"/>
              <a:buChar char="•"/>
            </a:pPr>
            <a:r>
              <a:rPr lang="en-US" sz="2200" dirty="0"/>
              <a:t>Cultural influences</a:t>
            </a:r>
          </a:p>
          <a:p>
            <a:pPr marL="914400" lvl="1" indent="-457200">
              <a:spcBef>
                <a:spcPts val="0"/>
              </a:spcBef>
              <a:spcAft>
                <a:spcPts val="600"/>
              </a:spcAft>
              <a:buFont typeface="Arial" charset="0"/>
              <a:buChar char="•"/>
            </a:pPr>
            <a:r>
              <a:rPr lang="en-US" sz="2200" dirty="0"/>
              <a:t>Organizational influences</a:t>
            </a:r>
          </a:p>
          <a:p>
            <a:pPr marL="914400" lvl="1" indent="-457200">
              <a:spcBef>
                <a:spcPts val="0"/>
              </a:spcBef>
              <a:spcAft>
                <a:spcPts val="600"/>
              </a:spcAft>
              <a:buFont typeface="Arial" charset="0"/>
              <a:buChar char="•"/>
            </a:pPr>
            <a:r>
              <a:rPr lang="en-US" sz="2200" dirty="0"/>
              <a:t>External environment influences</a:t>
            </a:r>
          </a:p>
          <a:p>
            <a:pPr marL="914400" lvl="1" indent="-457200">
              <a:spcBef>
                <a:spcPts val="0"/>
              </a:spcBef>
              <a:spcAft>
                <a:spcPts val="600"/>
              </a:spcAft>
              <a:buFont typeface="Arial" charset="0"/>
              <a:buChar char="•"/>
            </a:pPr>
            <a:r>
              <a:rPr lang="en-US" sz="2200" dirty="0"/>
              <a:t>Peer pressure</a:t>
            </a:r>
          </a:p>
          <a:p>
            <a:pPr marL="914400" lvl="1" indent="-457200">
              <a:spcBef>
                <a:spcPts val="0"/>
              </a:spcBef>
              <a:spcAft>
                <a:spcPts val="600"/>
              </a:spcAft>
              <a:buFont typeface="Arial" charset="0"/>
              <a:buChar char="•"/>
            </a:pPr>
            <a:r>
              <a:rPr lang="en-US" sz="2200" dirty="0"/>
              <a:t>Individual differences, e.g. in values</a:t>
            </a:r>
          </a:p>
        </p:txBody>
      </p:sp>
    </p:spTree>
    <p:extLst>
      <p:ext uri="{BB962C8B-B14F-4D97-AF65-F5344CB8AC3E}">
        <p14:creationId xmlns:p14="http://schemas.microsoft.com/office/powerpoint/2010/main" val="362892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Chapter 2 </a:t>
            </a:r>
            <a:r>
              <a:rPr lang="mr-IN" altLang="en-US" dirty="0"/>
              <a:t>–</a:t>
            </a:r>
            <a:r>
              <a:rPr lang="en-US" altLang="en-US" dirty="0"/>
              <a:t> Globalization, Diversity &amp; Ethics</a:t>
            </a:r>
            <a:endParaRPr lang="en-US" dirty="0"/>
          </a:p>
        </p:txBody>
      </p:sp>
      <p:sp>
        <p:nvSpPr>
          <p:cNvPr id="4" name="Content Placeholder 3"/>
          <p:cNvSpPr>
            <a:spLocks noGrp="1"/>
          </p:cNvSpPr>
          <p:nvPr>
            <p:ph idx="1"/>
          </p:nvPr>
        </p:nvSpPr>
        <p:spPr>
          <a:xfrm>
            <a:off x="457200" y="1600200"/>
            <a:ext cx="3733800" cy="4525963"/>
          </a:xfrm>
        </p:spPr>
        <p:txBody>
          <a:bodyPr/>
          <a:lstStyle/>
          <a:p>
            <a:r>
              <a:rPr lang="en-US" altLang="en-US" sz="2800" dirty="0"/>
              <a:t>Vocabulary</a:t>
            </a:r>
          </a:p>
          <a:p>
            <a:pPr lvl="1"/>
            <a:r>
              <a:rPr lang="en-US" altLang="en-US" sz="2000" dirty="0"/>
              <a:t>Global mindset</a:t>
            </a:r>
          </a:p>
          <a:p>
            <a:pPr lvl="1"/>
            <a:r>
              <a:rPr lang="en-US" altLang="en-US" sz="2000" dirty="0"/>
              <a:t>Multicultural org</a:t>
            </a:r>
          </a:p>
          <a:p>
            <a:pPr lvl="1"/>
            <a:r>
              <a:rPr lang="en-US" altLang="en-US" sz="2000" dirty="0"/>
              <a:t>Exclusionary org</a:t>
            </a:r>
          </a:p>
          <a:p>
            <a:pPr lvl="1"/>
            <a:r>
              <a:rPr lang="en-US" altLang="en-US" sz="2000" dirty="0"/>
              <a:t>Club org</a:t>
            </a:r>
          </a:p>
          <a:p>
            <a:pPr lvl="1"/>
            <a:r>
              <a:rPr lang="en-US" altLang="en-US" sz="2000" dirty="0"/>
              <a:t>Compliance org</a:t>
            </a:r>
          </a:p>
          <a:p>
            <a:pPr lvl="1"/>
            <a:r>
              <a:rPr lang="en-US" altLang="en-US" sz="2000" dirty="0"/>
              <a:t>Redefining org</a:t>
            </a:r>
          </a:p>
          <a:p>
            <a:pPr lvl="1"/>
            <a:r>
              <a:rPr lang="en-US" altLang="en-US" sz="2000" dirty="0"/>
              <a:t>Flextime</a:t>
            </a:r>
          </a:p>
          <a:p>
            <a:pPr lvl="1"/>
            <a:r>
              <a:rPr lang="en-US" altLang="en-US" sz="2000" dirty="0"/>
              <a:t>Compressed workweek</a:t>
            </a:r>
          </a:p>
          <a:p>
            <a:pPr lvl="1"/>
            <a:r>
              <a:rPr lang="en-US" altLang="en-US" sz="2000" dirty="0"/>
              <a:t>Job sharing</a:t>
            </a:r>
          </a:p>
          <a:p>
            <a:pPr lvl="1"/>
            <a:r>
              <a:rPr lang="en-US" altLang="en-US" sz="2000" dirty="0"/>
              <a:t>Telecommuting</a:t>
            </a:r>
          </a:p>
          <a:p>
            <a:pPr lvl="1"/>
            <a:endParaRPr lang="en-US" altLang="en-US" sz="2000" dirty="0"/>
          </a:p>
          <a:p>
            <a:pPr marL="0" indent="0">
              <a:buNone/>
            </a:pPr>
            <a:endParaRPr lang="en-US" sz="2800" dirty="0"/>
          </a:p>
        </p:txBody>
      </p:sp>
      <p:sp>
        <p:nvSpPr>
          <p:cNvPr id="5" name="Content Placeholder 3"/>
          <p:cNvSpPr txBox="1">
            <a:spLocks/>
          </p:cNvSpPr>
          <p:nvPr/>
        </p:nvSpPr>
        <p:spPr bwMode="auto">
          <a:xfrm>
            <a:off x="3581400" y="1600199"/>
            <a:ext cx="3733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altLang="en-US" sz="2800" dirty="0"/>
          </a:p>
          <a:p>
            <a:pPr lvl="1"/>
            <a:r>
              <a:rPr lang="en-US" altLang="en-US" sz="2000" dirty="0"/>
              <a:t>Flextime</a:t>
            </a:r>
          </a:p>
          <a:p>
            <a:pPr lvl="1"/>
            <a:r>
              <a:rPr lang="en-US" altLang="en-US" sz="2000" dirty="0"/>
              <a:t>Compressed workweek</a:t>
            </a:r>
          </a:p>
          <a:p>
            <a:pPr lvl="1"/>
            <a:r>
              <a:rPr lang="en-US" altLang="en-US" sz="2000" dirty="0"/>
              <a:t>Job sharing</a:t>
            </a:r>
          </a:p>
          <a:p>
            <a:pPr lvl="1"/>
            <a:r>
              <a:rPr lang="en-US" altLang="en-US" sz="2000" dirty="0"/>
              <a:t>Telecommuting</a:t>
            </a:r>
          </a:p>
          <a:p>
            <a:pPr lvl="1"/>
            <a:r>
              <a:rPr lang="en-US" altLang="en-US" sz="2000" dirty="0"/>
              <a:t>Corporate </a:t>
            </a:r>
            <a:r>
              <a:rPr lang="en-US" altLang="en-US" sz="2000"/>
              <a:t>social responsibility</a:t>
            </a:r>
            <a:endParaRPr lang="en-US" altLang="en-US" sz="2000" dirty="0"/>
          </a:p>
          <a:p>
            <a:pPr lvl="1"/>
            <a:endParaRPr lang="en-US" altLang="en-US" sz="2000" dirty="0"/>
          </a:p>
          <a:p>
            <a:pPr marL="0" indent="0">
              <a:buFont typeface="Arial" panose="020B0604020202020204" pitchFamily="34" charset="0"/>
              <a:buNone/>
            </a:pPr>
            <a:endParaRPr lang="en-US" sz="2800" dirty="0"/>
          </a:p>
        </p:txBody>
      </p:sp>
    </p:spTree>
    <p:extLst>
      <p:ext uri="{BB962C8B-B14F-4D97-AF65-F5344CB8AC3E}">
        <p14:creationId xmlns:p14="http://schemas.microsoft.com/office/powerpoint/2010/main" val="92713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30271" y="1066800"/>
            <a:ext cx="8839200" cy="4525963"/>
          </a:xfrm>
        </p:spPr>
        <p:txBody>
          <a:bodyPr/>
          <a:lstStyle/>
          <a:p>
            <a:r>
              <a:rPr lang="en-US" altLang="en-US" sz="2800" dirty="0"/>
              <a:t>Money motivates because it symbolizes:</a:t>
            </a:r>
          </a:p>
          <a:p>
            <a:pPr lvl="1"/>
            <a:r>
              <a:rPr lang="en-US" altLang="en-US" sz="2000" dirty="0"/>
              <a:t>Achievement </a:t>
            </a:r>
          </a:p>
          <a:p>
            <a:pPr lvl="1"/>
            <a:r>
              <a:rPr lang="en-US" altLang="en-US" sz="2000" dirty="0"/>
              <a:t>Status</a:t>
            </a:r>
          </a:p>
          <a:p>
            <a:pPr lvl="1"/>
            <a:r>
              <a:rPr lang="en-US" altLang="en-US" sz="2000" dirty="0"/>
              <a:t>Freedom</a:t>
            </a:r>
          </a:p>
          <a:p>
            <a:pPr lvl="1"/>
            <a:r>
              <a:rPr lang="en-US" altLang="en-US" sz="2000" dirty="0"/>
              <a:t>Power</a:t>
            </a:r>
          </a:p>
          <a:p>
            <a:r>
              <a:rPr lang="en-US" altLang="en-US" sz="2800" dirty="0"/>
              <a:t>Agency theory says owners &amp; managers (agents) differ:</a:t>
            </a:r>
          </a:p>
          <a:p>
            <a:pPr lvl="1"/>
            <a:r>
              <a:rPr lang="en-US" altLang="en-US" sz="2400" dirty="0"/>
              <a:t>in preferences for putting org resources at risk</a:t>
            </a:r>
          </a:p>
          <a:p>
            <a:pPr lvl="1"/>
            <a:r>
              <a:rPr lang="en-US" altLang="en-US" sz="2400" dirty="0"/>
              <a:t>in how pay and other rewards should be used to run the org</a:t>
            </a:r>
          </a:p>
          <a:p>
            <a:pPr lvl="1"/>
            <a:r>
              <a:rPr lang="en-US" altLang="en-US" sz="2400" dirty="0"/>
              <a:t>in their time horizons for making decisions</a:t>
            </a:r>
          </a:p>
          <a:p>
            <a:r>
              <a:rPr lang="en-US" altLang="en-US" sz="2400" dirty="0"/>
              <a:t>These things require owners (represented by board of directors) to closely monitor how managers run the company (agency costs)</a:t>
            </a:r>
          </a:p>
          <a:p>
            <a:pPr marL="0" indent="0">
              <a:buNone/>
            </a:pPr>
            <a:endParaRPr lang="en-US" sz="2800" dirty="0"/>
          </a:p>
        </p:txBody>
      </p:sp>
      <p:sp>
        <p:nvSpPr>
          <p:cNvPr id="5" name="Content Placeholder 3"/>
          <p:cNvSpPr txBox="1">
            <a:spLocks/>
          </p:cNvSpPr>
          <p:nvPr/>
        </p:nvSpPr>
        <p:spPr bwMode="auto">
          <a:xfrm>
            <a:off x="2582971" y="1036529"/>
            <a:ext cx="3733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altLang="en-US" sz="2800" dirty="0"/>
          </a:p>
          <a:p>
            <a:pPr lvl="1"/>
            <a:r>
              <a:rPr lang="en-US" altLang="en-US" sz="2000" dirty="0"/>
              <a:t>Respect</a:t>
            </a:r>
          </a:p>
          <a:p>
            <a:pPr lvl="1"/>
            <a:r>
              <a:rPr lang="en-US" altLang="en-US" sz="2000" dirty="0"/>
              <a:t>Recognition</a:t>
            </a:r>
          </a:p>
          <a:p>
            <a:pPr lvl="1"/>
            <a:r>
              <a:rPr lang="en-US" altLang="en-US" sz="2000" dirty="0"/>
              <a:t>Control</a:t>
            </a:r>
          </a:p>
          <a:p>
            <a:pPr marL="0" indent="0">
              <a:buFont typeface="Arial" panose="020B0604020202020204" pitchFamily="34" charset="0"/>
              <a:buNone/>
            </a:pPr>
            <a:endParaRPr lang="en-US" sz="2800" dirty="0"/>
          </a:p>
        </p:txBody>
      </p:sp>
      <p:sp>
        <p:nvSpPr>
          <p:cNvPr id="6" name="Title 1"/>
          <p:cNvSpPr txBox="1">
            <a:spLocks/>
          </p:cNvSpPr>
          <p:nvPr/>
        </p:nvSpPr>
        <p:spPr bwMode="auto">
          <a:xfrm>
            <a:off x="421710" y="3131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en-US" altLang="en-US"/>
              <a:t>Chapter 4 </a:t>
            </a:r>
            <a:r>
              <a:rPr lang="mr-IN" altLang="en-US" dirty="0"/>
              <a:t>–</a:t>
            </a:r>
            <a:r>
              <a:rPr lang="en-US" altLang="en-US" dirty="0"/>
              <a:t> Reward Systems</a:t>
            </a:r>
            <a:endParaRPr lang="en-US" dirty="0"/>
          </a:p>
        </p:txBody>
      </p:sp>
    </p:spTree>
    <p:extLst>
      <p:ext uri="{BB962C8B-B14F-4D97-AF65-F5344CB8AC3E}">
        <p14:creationId xmlns:p14="http://schemas.microsoft.com/office/powerpoint/2010/main" val="208670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1710" y="65762"/>
            <a:ext cx="8229600" cy="1143000"/>
          </a:xfrm>
        </p:spPr>
        <p:txBody>
          <a:bodyPr/>
          <a:lstStyle/>
          <a:p>
            <a:r>
              <a:rPr lang="en-US" altLang="en-US" dirty="0"/>
              <a:t>Chapter 4 </a:t>
            </a:r>
            <a:r>
              <a:rPr lang="mr-IN" altLang="en-US" dirty="0"/>
              <a:t>–</a:t>
            </a:r>
            <a:r>
              <a:rPr lang="en-US" altLang="en-US" dirty="0"/>
              <a:t> Reward Systems</a:t>
            </a:r>
            <a:endParaRPr lang="en-US" dirty="0"/>
          </a:p>
        </p:txBody>
      </p:sp>
      <p:sp>
        <p:nvSpPr>
          <p:cNvPr id="4" name="Content Placeholder 3"/>
          <p:cNvSpPr>
            <a:spLocks noGrp="1"/>
          </p:cNvSpPr>
          <p:nvPr>
            <p:ph idx="1"/>
          </p:nvPr>
        </p:nvSpPr>
        <p:spPr>
          <a:xfrm>
            <a:off x="421710" y="1143000"/>
            <a:ext cx="8229600" cy="4525963"/>
          </a:xfrm>
        </p:spPr>
        <p:txBody>
          <a:bodyPr/>
          <a:lstStyle/>
          <a:p>
            <a:r>
              <a:rPr lang="en-US" altLang="en-US" sz="2800" dirty="0"/>
              <a:t>Agency theory suggests:</a:t>
            </a:r>
          </a:p>
          <a:p>
            <a:pPr lvl="1"/>
            <a:r>
              <a:rPr lang="en-US" altLang="en-US" sz="2400" dirty="0"/>
              <a:t>Aligning the interests of managers with owners by compensating managers with stock</a:t>
            </a:r>
          </a:p>
          <a:p>
            <a:pPr lvl="1"/>
            <a:r>
              <a:rPr lang="en-US" altLang="en-US" sz="2400" dirty="0"/>
              <a:t>This creates its own problems, e.g. temptation for ‘creative accounting’ to drive up stock price</a:t>
            </a:r>
          </a:p>
          <a:p>
            <a:pPr marL="0" indent="0">
              <a:buNone/>
            </a:pPr>
            <a:endParaRPr lang="en-US" sz="2800" dirty="0"/>
          </a:p>
        </p:txBody>
      </p:sp>
    </p:spTree>
    <p:extLst>
      <p:ext uri="{BB962C8B-B14F-4D97-AF65-F5344CB8AC3E}">
        <p14:creationId xmlns:p14="http://schemas.microsoft.com/office/powerpoint/2010/main" val="3249233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1710" y="65762"/>
            <a:ext cx="8229600" cy="1143000"/>
          </a:xfrm>
        </p:spPr>
        <p:txBody>
          <a:bodyPr/>
          <a:lstStyle/>
          <a:p>
            <a:r>
              <a:rPr lang="en-US" altLang="en-US" dirty="0"/>
              <a:t>Chapter 4 </a:t>
            </a:r>
            <a:r>
              <a:rPr lang="mr-IN" altLang="en-US" dirty="0"/>
              <a:t>–</a:t>
            </a:r>
            <a:r>
              <a:rPr lang="en-US" altLang="en-US" dirty="0"/>
              <a:t> Reward Systems</a:t>
            </a:r>
            <a:endParaRPr lang="en-US" dirty="0"/>
          </a:p>
        </p:txBody>
      </p:sp>
      <p:sp>
        <p:nvSpPr>
          <p:cNvPr id="4" name="Content Placeholder 3"/>
          <p:cNvSpPr>
            <a:spLocks noGrp="1"/>
          </p:cNvSpPr>
          <p:nvPr>
            <p:ph idx="1"/>
          </p:nvPr>
        </p:nvSpPr>
        <p:spPr>
          <a:xfrm>
            <a:off x="421710" y="1143000"/>
            <a:ext cx="8722290" cy="4525963"/>
          </a:xfrm>
        </p:spPr>
        <p:txBody>
          <a:bodyPr/>
          <a:lstStyle/>
          <a:p>
            <a:r>
              <a:rPr lang="en-US" altLang="en-US" sz="2800" dirty="0"/>
              <a:t>How do individual vs. group incentives motivate behavior differently?</a:t>
            </a:r>
          </a:p>
          <a:p>
            <a:r>
              <a:rPr lang="en-US" altLang="en-US" sz="2800" dirty="0"/>
              <a:t>Potential limitations of individual vs. group incentives</a:t>
            </a:r>
          </a:p>
          <a:p>
            <a:r>
              <a:rPr lang="en-US" altLang="en-US" dirty="0"/>
              <a:t>Research on pay effectiveness </a:t>
            </a:r>
            <a:r>
              <a:rPr lang="mr-IN" altLang="en-US" dirty="0"/>
              <a:t>–</a:t>
            </a:r>
            <a:r>
              <a:rPr lang="en-US" altLang="en-US" dirty="0"/>
              <a:t> know these 2 slides </a:t>
            </a:r>
            <a:r>
              <a:rPr lang="en-US" altLang="en-US" sz="2600" dirty="0"/>
              <a:t>(slides 11 &amp; 12 from Ch. 4 slides)</a:t>
            </a:r>
          </a:p>
          <a:p>
            <a:r>
              <a:rPr lang="en-US" altLang="en-US" sz="2800" dirty="0"/>
              <a:t>Benefits</a:t>
            </a:r>
          </a:p>
          <a:p>
            <a:pPr marL="514350" indent="-514350">
              <a:buAutoNum type="arabicPeriod"/>
            </a:pPr>
            <a:r>
              <a:rPr lang="en-US" altLang="en-US" sz="2500" dirty="0"/>
              <a:t>Match benefits offered to needs of those you want to employ</a:t>
            </a:r>
          </a:p>
          <a:p>
            <a:pPr marL="514350" indent="-514350">
              <a:buAutoNum type="arabicPeriod"/>
            </a:pPr>
            <a:r>
              <a:rPr lang="en-US" altLang="en-US" sz="2500" dirty="0"/>
              <a:t>Maximize the value of offered benefits by:</a:t>
            </a:r>
          </a:p>
          <a:p>
            <a:pPr marL="914400" lvl="1" indent="-514350">
              <a:buAutoNum type="arabicPeriod"/>
            </a:pPr>
            <a:r>
              <a:rPr lang="en-US" altLang="en-US" sz="2100" dirty="0"/>
              <a:t>Communicating to employees how to effectively use them</a:t>
            </a:r>
          </a:p>
          <a:p>
            <a:pPr marL="914400" lvl="1" indent="-514350">
              <a:buAutoNum type="arabicPeriod"/>
            </a:pPr>
            <a:r>
              <a:rPr lang="en-US" altLang="en-US" sz="2100" dirty="0"/>
              <a:t>Driving down costs, e.g. wellness programs </a:t>
            </a:r>
            <a:r>
              <a:rPr lang="en-US" altLang="en-US" sz="2100" dirty="0">
                <a:sym typeface="Wingdings"/>
              </a:rPr>
              <a:t> health insurance costs</a:t>
            </a:r>
            <a:endParaRPr lang="en-US" altLang="en-US" sz="2100" dirty="0"/>
          </a:p>
          <a:p>
            <a:pPr marL="457200" indent="-457200">
              <a:buAutoNum type="arabicPeriod"/>
            </a:pPr>
            <a:endParaRPr lang="en-US" altLang="en-US" sz="2400" dirty="0"/>
          </a:p>
          <a:p>
            <a:pPr marL="0" indent="0">
              <a:buNone/>
            </a:pPr>
            <a:endParaRPr lang="en-US" sz="2800" dirty="0"/>
          </a:p>
        </p:txBody>
      </p:sp>
    </p:spTree>
    <p:extLst>
      <p:ext uri="{BB962C8B-B14F-4D97-AF65-F5344CB8AC3E}">
        <p14:creationId xmlns:p14="http://schemas.microsoft.com/office/powerpoint/2010/main" val="1421628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altLang="en-US" dirty="0"/>
              <a:t>Chapter 4 </a:t>
            </a:r>
            <a:r>
              <a:rPr lang="mr-IN" altLang="en-US" dirty="0"/>
              <a:t>–</a:t>
            </a:r>
            <a:r>
              <a:rPr lang="en-US" altLang="en-US" dirty="0"/>
              <a:t> Reward Systems</a:t>
            </a:r>
            <a:endParaRPr lang="en-US" dirty="0"/>
          </a:p>
        </p:txBody>
      </p:sp>
      <p:sp>
        <p:nvSpPr>
          <p:cNvPr id="4" name="Content Placeholder 3"/>
          <p:cNvSpPr>
            <a:spLocks noGrp="1"/>
          </p:cNvSpPr>
          <p:nvPr>
            <p:ph idx="1"/>
          </p:nvPr>
        </p:nvSpPr>
        <p:spPr>
          <a:xfrm>
            <a:off x="815236" y="1371600"/>
            <a:ext cx="3733800" cy="4525963"/>
          </a:xfrm>
        </p:spPr>
        <p:txBody>
          <a:bodyPr/>
          <a:lstStyle/>
          <a:p>
            <a:r>
              <a:rPr lang="en-US" altLang="en-US" sz="2800" dirty="0"/>
              <a:t>Vocabulary</a:t>
            </a:r>
          </a:p>
          <a:p>
            <a:pPr lvl="1"/>
            <a:r>
              <a:rPr lang="en-US" altLang="en-US" sz="2000" dirty="0"/>
              <a:t>Base pay</a:t>
            </a:r>
          </a:p>
          <a:p>
            <a:pPr lvl="1"/>
            <a:r>
              <a:rPr lang="en-US" altLang="en-US" sz="2000" dirty="0"/>
              <a:t>Merit pay</a:t>
            </a:r>
          </a:p>
          <a:p>
            <a:pPr lvl="1"/>
            <a:r>
              <a:rPr lang="en-US" altLang="en-US" sz="2000" dirty="0"/>
              <a:t>Pay for performance</a:t>
            </a:r>
          </a:p>
          <a:p>
            <a:pPr lvl="1"/>
            <a:r>
              <a:rPr lang="en-US" altLang="en-US" sz="2000" dirty="0"/>
              <a:t>Stock options</a:t>
            </a:r>
          </a:p>
          <a:p>
            <a:pPr lvl="1"/>
            <a:r>
              <a:rPr lang="en-US" altLang="en-US" sz="2000" dirty="0"/>
              <a:t>Gainsharing</a:t>
            </a:r>
          </a:p>
          <a:p>
            <a:pPr lvl="1"/>
            <a:r>
              <a:rPr lang="en-US" altLang="en-US" sz="2000" dirty="0"/>
              <a:t>Profit sharing</a:t>
            </a:r>
          </a:p>
          <a:p>
            <a:pPr lvl="1"/>
            <a:r>
              <a:rPr lang="en-US" altLang="en-US" sz="2000" dirty="0"/>
              <a:t>ESOP</a:t>
            </a:r>
          </a:p>
          <a:p>
            <a:pPr lvl="1"/>
            <a:r>
              <a:rPr lang="en-US" altLang="en-US" sz="2000" dirty="0"/>
              <a:t>Wellness programs</a:t>
            </a:r>
          </a:p>
          <a:p>
            <a:pPr marL="0" indent="0">
              <a:buNone/>
            </a:pPr>
            <a:endParaRPr lang="en-US" sz="2800" dirty="0"/>
          </a:p>
        </p:txBody>
      </p:sp>
    </p:spTree>
    <p:extLst>
      <p:ext uri="{BB962C8B-B14F-4D97-AF65-F5344CB8AC3E}">
        <p14:creationId xmlns:p14="http://schemas.microsoft.com/office/powerpoint/2010/main" val="800890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3463" y="381000"/>
            <a:ext cx="8229600" cy="1143000"/>
          </a:xfrm>
        </p:spPr>
        <p:txBody>
          <a:bodyPr/>
          <a:lstStyle/>
          <a:p>
            <a:r>
              <a:rPr lang="en-US" altLang="en-US" dirty="0"/>
              <a:t>Chapter 5 - Personality, Perception,</a:t>
            </a:r>
            <a:br>
              <a:rPr lang="en-US" altLang="en-US" dirty="0"/>
            </a:br>
            <a:r>
              <a:rPr lang="en-US" altLang="en-US" dirty="0"/>
              <a:t>and Employee Attitudes</a:t>
            </a:r>
            <a:br>
              <a:rPr lang="en-US" altLang="en-US" dirty="0"/>
            </a:br>
            <a:endParaRPr lang="en-US" dirty="0"/>
          </a:p>
        </p:txBody>
      </p:sp>
      <p:sp>
        <p:nvSpPr>
          <p:cNvPr id="4" name="Content Placeholder 3"/>
          <p:cNvSpPr>
            <a:spLocks noGrp="1"/>
          </p:cNvSpPr>
          <p:nvPr>
            <p:ph idx="1"/>
          </p:nvPr>
        </p:nvSpPr>
        <p:spPr>
          <a:xfrm>
            <a:off x="451981" y="1524000"/>
            <a:ext cx="8229600" cy="4525963"/>
          </a:xfrm>
        </p:spPr>
        <p:txBody>
          <a:bodyPr/>
          <a:lstStyle/>
          <a:p>
            <a:pPr marL="514350" indent="-457200"/>
            <a:r>
              <a:rPr lang="en-US" altLang="en-US" dirty="0"/>
              <a:t>Why is personality important in OB?</a:t>
            </a:r>
          </a:p>
          <a:p>
            <a:pPr marL="514350" indent="-457200"/>
            <a:r>
              <a:rPr lang="en-US" altLang="en-US" dirty="0"/>
              <a:t>What is personality useful for in OB?</a:t>
            </a:r>
          </a:p>
          <a:p>
            <a:pPr>
              <a:lnSpc>
                <a:spcPct val="100000"/>
              </a:lnSpc>
            </a:pPr>
            <a:r>
              <a:rPr lang="en-US" altLang="en-US" dirty="0"/>
              <a:t>Self-esteem</a:t>
            </a:r>
          </a:p>
          <a:p>
            <a:pPr marL="914400" lvl="1" indent="-457200">
              <a:lnSpc>
                <a:spcPct val="100000"/>
              </a:lnSpc>
            </a:pPr>
            <a:r>
              <a:rPr lang="en-US" altLang="en-US" dirty="0"/>
              <a:t>Effects of high and low self-esteem</a:t>
            </a:r>
          </a:p>
          <a:p>
            <a:pPr marL="514350" indent="-457200"/>
            <a:r>
              <a:rPr lang="en-US" altLang="en-US" dirty="0"/>
              <a:t>Big 5 traits</a:t>
            </a:r>
          </a:p>
          <a:p>
            <a:pPr marL="914400" lvl="1" indent="-457200">
              <a:lnSpc>
                <a:spcPct val="100000"/>
              </a:lnSpc>
            </a:pPr>
            <a:r>
              <a:rPr lang="en-US" altLang="en-US" dirty="0"/>
              <a:t>What is each related to? </a:t>
            </a:r>
          </a:p>
          <a:p>
            <a:pPr marL="914400" lvl="1" indent="-457200">
              <a:lnSpc>
                <a:spcPct val="100000"/>
              </a:lnSpc>
            </a:pPr>
            <a:r>
              <a:rPr lang="en-US" altLang="en-US" dirty="0"/>
              <a:t>How are they used in organizations?</a:t>
            </a:r>
          </a:p>
          <a:p>
            <a:pPr marL="0" indent="0">
              <a:buNone/>
            </a:pPr>
            <a:endParaRPr lang="en-US" sz="2800" dirty="0"/>
          </a:p>
        </p:txBody>
      </p:sp>
    </p:spTree>
    <p:extLst>
      <p:ext uri="{BB962C8B-B14F-4D97-AF65-F5344CB8AC3E}">
        <p14:creationId xmlns:p14="http://schemas.microsoft.com/office/powerpoint/2010/main" val="2536037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3463" y="381000"/>
            <a:ext cx="8229600" cy="1143000"/>
          </a:xfrm>
        </p:spPr>
        <p:txBody>
          <a:bodyPr/>
          <a:lstStyle/>
          <a:p>
            <a:r>
              <a:rPr lang="en-US" altLang="en-US" dirty="0"/>
              <a:t>Chapter 5 - Personality, Perception,</a:t>
            </a:r>
            <a:br>
              <a:rPr lang="en-US" altLang="en-US" dirty="0"/>
            </a:br>
            <a:r>
              <a:rPr lang="en-US" altLang="en-US" dirty="0"/>
              <a:t>and Employee Attitudes</a:t>
            </a:r>
            <a:br>
              <a:rPr lang="en-US" altLang="en-US" dirty="0"/>
            </a:br>
            <a:endParaRPr lang="en-US" dirty="0"/>
          </a:p>
        </p:txBody>
      </p:sp>
      <p:sp>
        <p:nvSpPr>
          <p:cNvPr id="4" name="Content Placeholder 3"/>
          <p:cNvSpPr>
            <a:spLocks noGrp="1"/>
          </p:cNvSpPr>
          <p:nvPr>
            <p:ph idx="1"/>
          </p:nvPr>
        </p:nvSpPr>
        <p:spPr>
          <a:xfrm>
            <a:off x="451980" y="1524000"/>
            <a:ext cx="8463419" cy="4525963"/>
          </a:xfrm>
        </p:spPr>
        <p:txBody>
          <a:bodyPr/>
          <a:lstStyle/>
          <a:p>
            <a:pPr marL="514350" indent="-457200"/>
            <a:r>
              <a:rPr lang="en-US" altLang="en-US" dirty="0"/>
              <a:t>Perception process</a:t>
            </a:r>
          </a:p>
          <a:p>
            <a:pPr marL="914400" lvl="1" indent="-457200"/>
            <a:r>
              <a:rPr lang="en-US" altLang="en-US" dirty="0"/>
              <a:t>Is always running on autopilot, subconsciously</a:t>
            </a:r>
          </a:p>
          <a:p>
            <a:pPr marL="914400" lvl="1" indent="-457200"/>
            <a:r>
              <a:rPr lang="en-US" altLang="en-US" dirty="0"/>
              <a:t>What happens during selection vs. interpretation?</a:t>
            </a:r>
          </a:p>
          <a:p>
            <a:pPr marL="914400" lvl="1" indent="-457200">
              <a:lnSpc>
                <a:spcPct val="100000"/>
              </a:lnSpc>
            </a:pPr>
            <a:r>
              <a:rPr lang="en-US" altLang="en-US" dirty="0"/>
              <a:t>Effects of high and low self-esteem</a:t>
            </a:r>
          </a:p>
          <a:p>
            <a:pPr marL="514350" indent="-457200"/>
            <a:r>
              <a:rPr lang="en-US" altLang="en-US" dirty="0"/>
              <a:t>Social perception:</a:t>
            </a:r>
          </a:p>
          <a:p>
            <a:pPr marL="914400" lvl="1" indent="-457200">
              <a:lnSpc>
                <a:spcPct val="100000"/>
              </a:lnSpc>
            </a:pPr>
            <a:r>
              <a:rPr lang="en-US" altLang="en-US" dirty="0"/>
              <a:t>How do characteristics of the perceiver affect it?</a:t>
            </a:r>
          </a:p>
          <a:p>
            <a:pPr marL="914400" lvl="1" indent="-457200"/>
            <a:r>
              <a:rPr lang="en-US" altLang="en-US" dirty="0"/>
              <a:t>How do characteristics of the perceived affect it?</a:t>
            </a:r>
          </a:p>
          <a:p>
            <a:pPr marL="0" indent="0">
              <a:buNone/>
            </a:pPr>
            <a:endParaRPr lang="en-US" sz="2800" dirty="0"/>
          </a:p>
        </p:txBody>
      </p:sp>
    </p:spTree>
    <p:extLst>
      <p:ext uri="{BB962C8B-B14F-4D97-AF65-F5344CB8AC3E}">
        <p14:creationId xmlns:p14="http://schemas.microsoft.com/office/powerpoint/2010/main" val="1465019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3463" y="381000"/>
            <a:ext cx="8229600" cy="1143000"/>
          </a:xfrm>
        </p:spPr>
        <p:txBody>
          <a:bodyPr/>
          <a:lstStyle/>
          <a:p>
            <a:r>
              <a:rPr lang="en-US" altLang="en-US" dirty="0"/>
              <a:t>Chapter 5 - Personality, Perception,</a:t>
            </a:r>
            <a:br>
              <a:rPr lang="en-US" altLang="en-US" dirty="0"/>
            </a:br>
            <a:r>
              <a:rPr lang="en-US" altLang="en-US" dirty="0"/>
              <a:t>and Employee Attitudes</a:t>
            </a:r>
            <a:br>
              <a:rPr lang="en-US" altLang="en-US" dirty="0"/>
            </a:br>
            <a:endParaRPr lang="en-US" dirty="0"/>
          </a:p>
        </p:txBody>
      </p:sp>
      <p:sp>
        <p:nvSpPr>
          <p:cNvPr id="4" name="Content Placeholder 3"/>
          <p:cNvSpPr>
            <a:spLocks noGrp="1"/>
          </p:cNvSpPr>
          <p:nvPr>
            <p:ph idx="1"/>
          </p:nvPr>
        </p:nvSpPr>
        <p:spPr>
          <a:xfrm>
            <a:off x="451980" y="1524000"/>
            <a:ext cx="8463419" cy="4525963"/>
          </a:xfrm>
        </p:spPr>
        <p:txBody>
          <a:bodyPr/>
          <a:lstStyle/>
          <a:p>
            <a:pPr marL="514350" indent="-457200"/>
            <a:r>
              <a:rPr lang="en-US" altLang="en-US" dirty="0"/>
              <a:t>Social perception</a:t>
            </a:r>
          </a:p>
          <a:p>
            <a:pPr marL="914400" lvl="1" indent="-457200"/>
            <a:r>
              <a:rPr lang="en-US" altLang="en-US" dirty="0"/>
              <a:t>We put people into categories because it’s easy</a:t>
            </a:r>
          </a:p>
          <a:p>
            <a:pPr marL="914400" lvl="1" indent="-457200"/>
            <a:r>
              <a:rPr lang="en-US" altLang="en-US" dirty="0"/>
              <a:t>But this is the source of biases, which lead to errors</a:t>
            </a:r>
          </a:p>
          <a:p>
            <a:pPr marL="914400" lvl="1" indent="-457200">
              <a:lnSpc>
                <a:spcPct val="100000"/>
              </a:lnSpc>
            </a:pPr>
            <a:r>
              <a:rPr lang="en-US" altLang="en-US" dirty="0"/>
              <a:t>E.g. stereotyping and halo error</a:t>
            </a:r>
          </a:p>
          <a:p>
            <a:pPr marL="514350" indent="-457200"/>
            <a:r>
              <a:rPr lang="en-US" altLang="en-US" dirty="0"/>
              <a:t>Positive &amp; negative affectivity</a:t>
            </a:r>
          </a:p>
          <a:p>
            <a:pPr marL="914400" lvl="1" indent="-457200">
              <a:lnSpc>
                <a:spcPct val="100000"/>
              </a:lnSpc>
            </a:pPr>
            <a:r>
              <a:rPr lang="en-US" altLang="en-US" dirty="0"/>
              <a:t>These are personality traits</a:t>
            </a:r>
          </a:p>
          <a:p>
            <a:pPr marL="914400" lvl="1" indent="-457200"/>
            <a:r>
              <a:rPr lang="en-US" altLang="en-US" dirty="0"/>
              <a:t>What are they related to?</a:t>
            </a:r>
          </a:p>
          <a:p>
            <a:pPr marL="0" indent="0">
              <a:buNone/>
            </a:pPr>
            <a:endParaRPr lang="en-US" sz="2800" dirty="0"/>
          </a:p>
        </p:txBody>
      </p:sp>
    </p:spTree>
    <p:extLst>
      <p:ext uri="{BB962C8B-B14F-4D97-AF65-F5344CB8AC3E}">
        <p14:creationId xmlns:p14="http://schemas.microsoft.com/office/powerpoint/2010/main" val="923064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3463" y="381000"/>
            <a:ext cx="8229600" cy="1143000"/>
          </a:xfrm>
        </p:spPr>
        <p:txBody>
          <a:bodyPr/>
          <a:lstStyle/>
          <a:p>
            <a:r>
              <a:rPr lang="en-US" altLang="en-US" dirty="0"/>
              <a:t>Chapter 5 - Personality, Perception,</a:t>
            </a:r>
            <a:br>
              <a:rPr lang="en-US" altLang="en-US" dirty="0"/>
            </a:br>
            <a:r>
              <a:rPr lang="en-US" altLang="en-US" dirty="0"/>
              <a:t>and Employee Attitudes</a:t>
            </a:r>
            <a:br>
              <a:rPr lang="en-US" altLang="en-US" dirty="0"/>
            </a:br>
            <a:endParaRPr lang="en-US" dirty="0"/>
          </a:p>
        </p:txBody>
      </p:sp>
      <p:sp>
        <p:nvSpPr>
          <p:cNvPr id="4" name="Content Placeholder 3"/>
          <p:cNvSpPr>
            <a:spLocks noGrp="1"/>
          </p:cNvSpPr>
          <p:nvPr>
            <p:ph idx="1"/>
          </p:nvPr>
        </p:nvSpPr>
        <p:spPr>
          <a:xfrm>
            <a:off x="0" y="1524000"/>
            <a:ext cx="9144000" cy="4525963"/>
          </a:xfrm>
        </p:spPr>
        <p:txBody>
          <a:bodyPr/>
          <a:lstStyle/>
          <a:p>
            <a:pPr marL="514350" indent="-457200"/>
            <a:r>
              <a:rPr lang="en-US" altLang="en-US" dirty="0"/>
              <a:t>Job satisfaction</a:t>
            </a:r>
          </a:p>
          <a:p>
            <a:pPr marL="914400" lvl="1" indent="-457200"/>
            <a:r>
              <a:rPr lang="en-US" altLang="en-US" dirty="0"/>
              <a:t>What aspects of work are important factors in job satisfaction?</a:t>
            </a:r>
          </a:p>
          <a:p>
            <a:pPr marL="914400" lvl="1" indent="-457200">
              <a:lnSpc>
                <a:spcPct val="100000"/>
              </a:lnSpc>
            </a:pPr>
            <a:r>
              <a:rPr lang="en-US" altLang="en-US" dirty="0"/>
              <a:t>What is job satisfaction related to (what does it cause)?</a:t>
            </a:r>
          </a:p>
          <a:p>
            <a:pPr marL="914400" lvl="1" indent="-457200">
              <a:lnSpc>
                <a:spcPct val="100000"/>
              </a:lnSpc>
            </a:pPr>
            <a:r>
              <a:rPr lang="en-US" altLang="en-US" dirty="0"/>
              <a:t>How to enhance?</a:t>
            </a:r>
          </a:p>
          <a:p>
            <a:pPr marL="514350" indent="-457200"/>
            <a:r>
              <a:rPr lang="en-US" altLang="en-US" dirty="0"/>
              <a:t>Org commitment</a:t>
            </a:r>
          </a:p>
          <a:p>
            <a:pPr marL="914400" lvl="1" indent="-457200"/>
            <a:r>
              <a:rPr lang="en-US" altLang="en-US" dirty="0"/>
              <a:t>3 dimensions</a:t>
            </a:r>
          </a:p>
          <a:p>
            <a:pPr marL="914400" lvl="1" indent="-457200"/>
            <a:r>
              <a:rPr lang="en-US" altLang="en-US" dirty="0"/>
              <a:t>How to enhance?</a:t>
            </a:r>
          </a:p>
          <a:p>
            <a:pPr marL="0" indent="0">
              <a:buNone/>
            </a:pPr>
            <a:endParaRPr lang="en-US" sz="2800" dirty="0"/>
          </a:p>
        </p:txBody>
      </p:sp>
    </p:spTree>
    <p:extLst>
      <p:ext uri="{BB962C8B-B14F-4D97-AF65-F5344CB8AC3E}">
        <p14:creationId xmlns:p14="http://schemas.microsoft.com/office/powerpoint/2010/main" val="218275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3463" y="381000"/>
            <a:ext cx="8229600" cy="1143000"/>
          </a:xfrm>
        </p:spPr>
        <p:txBody>
          <a:bodyPr/>
          <a:lstStyle/>
          <a:p>
            <a:r>
              <a:rPr lang="en-US" altLang="en-US" dirty="0"/>
              <a:t>Chapter 5 - Personality, Perception,</a:t>
            </a:r>
            <a:br>
              <a:rPr lang="en-US" altLang="en-US" dirty="0"/>
            </a:br>
            <a:r>
              <a:rPr lang="en-US" altLang="en-US" dirty="0"/>
              <a:t>and Employee Attitudes</a:t>
            </a:r>
            <a:br>
              <a:rPr lang="en-US" altLang="en-US" dirty="0"/>
            </a:br>
            <a:endParaRPr lang="en-US" dirty="0"/>
          </a:p>
        </p:txBody>
      </p:sp>
      <p:sp>
        <p:nvSpPr>
          <p:cNvPr id="4" name="Content Placeholder 3"/>
          <p:cNvSpPr>
            <a:spLocks noGrp="1"/>
          </p:cNvSpPr>
          <p:nvPr>
            <p:ph idx="1"/>
          </p:nvPr>
        </p:nvSpPr>
        <p:spPr>
          <a:xfrm>
            <a:off x="0" y="1524000"/>
            <a:ext cx="9144000" cy="4525963"/>
          </a:xfrm>
        </p:spPr>
        <p:txBody>
          <a:bodyPr/>
          <a:lstStyle/>
          <a:p>
            <a:pPr marL="514350" indent="-457200"/>
            <a:r>
              <a:rPr lang="en-US" altLang="en-US" dirty="0"/>
              <a:t>Org citizenship behaviors (OCB)</a:t>
            </a:r>
          </a:p>
          <a:p>
            <a:pPr marL="914400" lvl="1" indent="-457200"/>
            <a:r>
              <a:rPr lang="en-US" altLang="en-US" dirty="0"/>
              <a:t>5 major types</a:t>
            </a:r>
          </a:p>
          <a:p>
            <a:pPr marL="914400" lvl="1" indent="-457200">
              <a:lnSpc>
                <a:spcPct val="100000"/>
              </a:lnSpc>
            </a:pPr>
            <a:r>
              <a:rPr lang="en-US" altLang="en-US" dirty="0"/>
              <a:t>What is OCB related to (what does it cause)?</a:t>
            </a:r>
          </a:p>
          <a:p>
            <a:pPr marL="0" indent="0">
              <a:buNone/>
            </a:pPr>
            <a:endParaRPr lang="en-US" sz="2800" dirty="0"/>
          </a:p>
        </p:txBody>
      </p:sp>
    </p:spTree>
    <p:extLst>
      <p:ext uri="{BB962C8B-B14F-4D97-AF65-F5344CB8AC3E}">
        <p14:creationId xmlns:p14="http://schemas.microsoft.com/office/powerpoint/2010/main" val="1314124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1143000"/>
          </a:xfrm>
        </p:spPr>
        <p:txBody>
          <a:bodyPr/>
          <a:lstStyle/>
          <a:p>
            <a:r>
              <a:rPr lang="en-US" altLang="en-US" dirty="0"/>
              <a:t>Chapter 5 - Personality, Perception,</a:t>
            </a:r>
            <a:br>
              <a:rPr lang="en-US" altLang="en-US" dirty="0"/>
            </a:br>
            <a:r>
              <a:rPr lang="en-US" altLang="en-US" dirty="0"/>
              <a:t>and Employee Attitudes</a:t>
            </a:r>
            <a:br>
              <a:rPr lang="en-US" altLang="en-US" dirty="0"/>
            </a:br>
            <a:endParaRPr lang="en-US" dirty="0"/>
          </a:p>
        </p:txBody>
      </p:sp>
      <p:sp>
        <p:nvSpPr>
          <p:cNvPr id="4" name="Content Placeholder 3"/>
          <p:cNvSpPr>
            <a:spLocks noGrp="1"/>
          </p:cNvSpPr>
          <p:nvPr>
            <p:ph idx="1"/>
          </p:nvPr>
        </p:nvSpPr>
        <p:spPr>
          <a:xfrm>
            <a:off x="815236" y="1371600"/>
            <a:ext cx="3733800" cy="4525963"/>
          </a:xfrm>
        </p:spPr>
        <p:txBody>
          <a:bodyPr/>
          <a:lstStyle/>
          <a:p>
            <a:r>
              <a:rPr lang="en-US" altLang="en-US" sz="2800" dirty="0"/>
              <a:t>Vocabulary</a:t>
            </a:r>
          </a:p>
          <a:p>
            <a:pPr lvl="1"/>
            <a:r>
              <a:rPr lang="en-US" altLang="en-US" sz="2000" dirty="0"/>
              <a:t>Personality [trait theory]</a:t>
            </a:r>
          </a:p>
          <a:p>
            <a:pPr lvl="1"/>
            <a:r>
              <a:rPr lang="en-US" altLang="en-US" sz="2000" dirty="0"/>
              <a:t>Personality [functionalist]</a:t>
            </a:r>
          </a:p>
          <a:p>
            <a:pPr lvl="1"/>
            <a:r>
              <a:rPr lang="en-US" altLang="en-US" sz="2000" dirty="0"/>
              <a:t>Self-esteem</a:t>
            </a:r>
          </a:p>
          <a:p>
            <a:pPr lvl="1"/>
            <a:r>
              <a:rPr lang="en-US" altLang="en-US" sz="2000" dirty="0"/>
              <a:t>Person-situation interaction</a:t>
            </a:r>
          </a:p>
          <a:p>
            <a:pPr lvl="1"/>
            <a:r>
              <a:rPr lang="en-US" altLang="en-US" sz="2000" dirty="0"/>
              <a:t>Conscientiousness</a:t>
            </a:r>
          </a:p>
          <a:p>
            <a:pPr lvl="1"/>
            <a:r>
              <a:rPr lang="en-US" altLang="en-US" sz="2000" dirty="0"/>
              <a:t>Emotional stability</a:t>
            </a:r>
          </a:p>
          <a:p>
            <a:pPr lvl="1"/>
            <a:r>
              <a:rPr lang="en-US" altLang="en-US" sz="2000" dirty="0"/>
              <a:t>Agreeableness</a:t>
            </a:r>
          </a:p>
          <a:p>
            <a:pPr lvl="1"/>
            <a:r>
              <a:rPr lang="en-US" altLang="en-US" sz="2000" dirty="0"/>
              <a:t>Extraversion</a:t>
            </a:r>
          </a:p>
          <a:p>
            <a:pPr lvl="1"/>
            <a:r>
              <a:rPr lang="en-US" altLang="en-US" sz="2000" dirty="0"/>
              <a:t>Openness to experience</a:t>
            </a:r>
          </a:p>
          <a:p>
            <a:pPr marL="0" indent="0">
              <a:buNone/>
            </a:pPr>
            <a:endParaRPr lang="en-US" sz="2800" dirty="0"/>
          </a:p>
        </p:txBody>
      </p:sp>
      <p:sp>
        <p:nvSpPr>
          <p:cNvPr id="5" name="Content Placeholder 3"/>
          <p:cNvSpPr txBox="1">
            <a:spLocks/>
          </p:cNvSpPr>
          <p:nvPr/>
        </p:nvSpPr>
        <p:spPr bwMode="auto">
          <a:xfrm>
            <a:off x="4038600" y="1272381"/>
            <a:ext cx="5006236" cy="4876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altLang="en-US" sz="2800" dirty="0"/>
          </a:p>
          <a:p>
            <a:pPr lvl="1"/>
            <a:r>
              <a:rPr lang="en-US" altLang="en-US" sz="2000" dirty="0"/>
              <a:t>Selection</a:t>
            </a:r>
          </a:p>
          <a:p>
            <a:pPr lvl="1"/>
            <a:r>
              <a:rPr lang="en-US" altLang="en-US" sz="2000" dirty="0"/>
              <a:t>Interpretation</a:t>
            </a:r>
          </a:p>
          <a:p>
            <a:pPr lvl="1"/>
            <a:r>
              <a:rPr lang="en-US" altLang="en-US" sz="2000" dirty="0"/>
              <a:t>Stereotyping</a:t>
            </a:r>
          </a:p>
          <a:p>
            <a:pPr lvl="1"/>
            <a:r>
              <a:rPr lang="en-US" altLang="en-US" sz="2000" dirty="0"/>
              <a:t>Halo effect</a:t>
            </a:r>
          </a:p>
          <a:p>
            <a:pPr lvl="1"/>
            <a:r>
              <a:rPr lang="en-US" altLang="en-US" sz="2000" dirty="0"/>
              <a:t>Positive affectivity</a:t>
            </a:r>
          </a:p>
          <a:p>
            <a:pPr lvl="1"/>
            <a:r>
              <a:rPr lang="en-US" altLang="en-US" sz="2000" dirty="0"/>
              <a:t>Negativity affectivity</a:t>
            </a:r>
          </a:p>
          <a:p>
            <a:pPr lvl="1"/>
            <a:r>
              <a:rPr lang="en-US" altLang="en-US" sz="2000" dirty="0"/>
              <a:t>Job satisfaction</a:t>
            </a:r>
          </a:p>
          <a:p>
            <a:pPr lvl="1"/>
            <a:r>
              <a:rPr lang="en-US" altLang="en-US" sz="2000" dirty="0"/>
              <a:t>Organizational commitment</a:t>
            </a:r>
          </a:p>
          <a:p>
            <a:pPr lvl="2"/>
            <a:r>
              <a:rPr lang="en-US" altLang="en-US" sz="1600" dirty="0"/>
              <a:t>Affective</a:t>
            </a:r>
          </a:p>
          <a:p>
            <a:pPr lvl="2"/>
            <a:r>
              <a:rPr lang="en-US" altLang="en-US" sz="1600" dirty="0"/>
              <a:t>Continuance</a:t>
            </a:r>
          </a:p>
          <a:p>
            <a:pPr lvl="2"/>
            <a:r>
              <a:rPr lang="en-US" altLang="en-US" sz="1600" dirty="0"/>
              <a:t>Normative</a:t>
            </a:r>
          </a:p>
          <a:p>
            <a:pPr lvl="1"/>
            <a:r>
              <a:rPr lang="en-US" altLang="en-US" sz="2000" dirty="0"/>
              <a:t>Organizational citizenship behaviors</a:t>
            </a:r>
          </a:p>
          <a:p>
            <a:pPr marL="0" indent="0">
              <a:buFont typeface="Arial" panose="020B0604020202020204" pitchFamily="34" charset="0"/>
              <a:buNone/>
            </a:pPr>
            <a:endParaRPr lang="en-US" sz="2800" dirty="0"/>
          </a:p>
        </p:txBody>
      </p:sp>
    </p:spTree>
    <p:extLst>
      <p:ext uri="{BB962C8B-B14F-4D97-AF65-F5344CB8AC3E}">
        <p14:creationId xmlns:p14="http://schemas.microsoft.com/office/powerpoint/2010/main" val="1904694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1480</Words>
  <Application>Microsoft Office PowerPoint</Application>
  <PresentationFormat>On-screen Show (4:3)</PresentationFormat>
  <Paragraphs>222</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Times New Roman</vt:lpstr>
      <vt:lpstr>Wingdings</vt:lpstr>
      <vt:lpstr>Office Theme</vt:lpstr>
      <vt:lpstr> MGT 350 - Test 1 Chapters 1, 2, 4 &amp; 5</vt:lpstr>
      <vt:lpstr>Test Overview</vt:lpstr>
      <vt:lpstr>Short answer questions – 2 of these</vt:lpstr>
      <vt:lpstr>Chapter 1 – Intro to OB</vt:lpstr>
      <vt:lpstr>Chapter 1 – Intro to OB</vt:lpstr>
      <vt:lpstr>PowerPoint Presentation</vt:lpstr>
      <vt:lpstr>Chapter 1 – Intro to OB</vt:lpstr>
      <vt:lpstr>Chapter 1 – Intro to OB</vt:lpstr>
      <vt:lpstr>Chapter 1 – Intro to OB</vt:lpstr>
      <vt:lpstr>Chapter 1 – Intro to OB</vt:lpstr>
      <vt:lpstr>Chapter 1 – Intro to OB</vt:lpstr>
      <vt:lpstr>Ch 2 – Globalization, Diversity, Ethics</vt:lpstr>
      <vt:lpstr>Ch 2 – Globalization, Diversity, Ethics</vt:lpstr>
      <vt:lpstr>Chapter 2 – Globalization, Diversity &amp; Ethics</vt:lpstr>
      <vt:lpstr>PowerPoint Presentation</vt:lpstr>
      <vt:lpstr>Chapter 4 – Reward Systems</vt:lpstr>
      <vt:lpstr>Chapter 4 – Reward Systems</vt:lpstr>
      <vt:lpstr>Chapter 4 – Reward Systems</vt:lpstr>
      <vt:lpstr>Chapter 5 - Personality, Perception, and Employee Attitudes </vt:lpstr>
      <vt:lpstr>Chapter 5 - Personality, Perception, and Employee Attitudes </vt:lpstr>
      <vt:lpstr>Chapter 5 - Personality, Perception, and Employee Attitudes </vt:lpstr>
      <vt:lpstr>Chapter 5 - Personality, Perception, and Employee Attitudes </vt:lpstr>
      <vt:lpstr>Chapter 5 - Personality, Perception, and Employee Attitudes </vt:lpstr>
      <vt:lpstr>Chapter 5 - Personality, Perception, and Employee Attitudes </vt:lpstr>
    </vt:vector>
  </TitlesOfParts>
  <Company>Missouri Western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Logan Jones</dc:creator>
  <cp:lastModifiedBy>Maggie Wallace</cp:lastModifiedBy>
  <cp:revision>88</cp:revision>
  <dcterms:created xsi:type="dcterms:W3CDTF">2015-02-18T19:45:31Z</dcterms:created>
  <dcterms:modified xsi:type="dcterms:W3CDTF">2019-02-16T07:55:26Z</dcterms:modified>
</cp:coreProperties>
</file>